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6"/>
  </p:sldMasterIdLst>
  <p:notesMasterIdLst>
    <p:notesMasterId r:id="rId26"/>
  </p:notesMasterIdLst>
  <p:handoutMasterIdLst>
    <p:handoutMasterId r:id="rId27"/>
  </p:handoutMasterIdLst>
  <p:sldIdLst>
    <p:sldId id="267" r:id="rId7"/>
    <p:sldId id="301" r:id="rId8"/>
    <p:sldId id="266" r:id="rId9"/>
    <p:sldId id="280" r:id="rId10"/>
    <p:sldId id="268" r:id="rId11"/>
    <p:sldId id="283" r:id="rId12"/>
    <p:sldId id="284" r:id="rId13"/>
    <p:sldId id="285" r:id="rId14"/>
    <p:sldId id="287" r:id="rId15"/>
    <p:sldId id="288" r:id="rId16"/>
    <p:sldId id="289" r:id="rId17"/>
    <p:sldId id="291" r:id="rId18"/>
    <p:sldId id="292" r:id="rId19"/>
    <p:sldId id="299" r:id="rId20"/>
    <p:sldId id="296" r:id="rId21"/>
    <p:sldId id="298" r:id="rId22"/>
    <p:sldId id="300" r:id="rId23"/>
    <p:sldId id="302" r:id="rId24"/>
    <p:sldId id="279" r:id="rId25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071">
          <p15:clr>
            <a:srgbClr val="A4A3A4"/>
          </p15:clr>
        </p15:guide>
        <p15:guide id="4" orient="horz" pos="1253">
          <p15:clr>
            <a:srgbClr val="A4A3A4"/>
          </p15:clr>
        </p15:guide>
        <p15:guide id="5" orient="horz" pos="4270">
          <p15:clr>
            <a:srgbClr val="A4A3A4"/>
          </p15:clr>
        </p15:guide>
        <p15:guide id="6" orient="horz" pos="935">
          <p15:clr>
            <a:srgbClr val="A4A3A4"/>
          </p15:clr>
        </p15:guide>
        <p15:guide id="7" orient="horz" pos="2523">
          <p15:clr>
            <a:srgbClr val="A4A3A4"/>
          </p15:clr>
        </p15:guide>
        <p15:guide id="8" orient="horz" pos="1661">
          <p15:clr>
            <a:srgbClr val="A4A3A4"/>
          </p15:clr>
        </p15:guide>
        <p15:guide id="9" orient="horz" pos="4065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80">
          <p15:clr>
            <a:srgbClr val="A4A3A4"/>
          </p15:clr>
        </p15:guide>
        <p15:guide id="13" pos="4343">
          <p15:clr>
            <a:srgbClr val="A4A3A4"/>
          </p15:clr>
        </p15:guide>
        <p15:guide id="14" pos="5692">
          <p15:clr>
            <a:srgbClr val="A4A3A4"/>
          </p15:clr>
        </p15:guide>
        <p15:guide id="15" pos="4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8A"/>
    <a:srgbClr val="674B51"/>
    <a:srgbClr val="006674"/>
    <a:srgbClr val="164A16"/>
    <a:srgbClr val="660066"/>
    <a:srgbClr val="0091A5"/>
    <a:srgbClr val="A3C0C9"/>
    <a:srgbClr val="FFE1F7"/>
    <a:srgbClr val="E2EBEE"/>
    <a:srgbClr val="CDD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7" autoAdjust="0"/>
    <p:restoredTop sz="94620" autoAdjust="0"/>
  </p:normalViewPr>
  <p:slideViewPr>
    <p:cSldViewPr>
      <p:cViewPr>
        <p:scale>
          <a:sx n="140" d="100"/>
          <a:sy n="140" d="100"/>
        </p:scale>
        <p:origin x="-1092" y="-72"/>
      </p:cViewPr>
      <p:guideLst>
        <p:guide orient="horz" pos="2160"/>
        <p:guide orient="horz" pos="300"/>
        <p:guide orient="horz" pos="1071"/>
        <p:guide orient="horz" pos="1253"/>
        <p:guide orient="horz" pos="4270"/>
        <p:guide orient="horz" pos="935"/>
        <p:guide orient="horz" pos="2523"/>
        <p:guide orient="horz" pos="1661"/>
        <p:guide orient="horz" pos="4065"/>
        <p:guide pos="204"/>
        <p:guide pos="5556"/>
        <p:guide pos="2880"/>
        <p:guide pos="4343"/>
        <p:guide pos="5692"/>
        <p:guide pos="4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9DCAA-28F0-477B-AC37-F4B70630DC91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C9A24-1A41-4CD6-9581-450F8DF8D6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91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19158BCB-96AE-480E-B950-B38D6A9DA677}" type="datetimeFigureOut">
              <a:rPr lang="en-GB" smtClean="0"/>
              <a:pPr/>
              <a:t>30/03/2016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89" y="4689316"/>
            <a:ext cx="5439101" cy="4443096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46247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26" y="9377044"/>
            <a:ext cx="2946246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9F36E6A4-55B7-42F1-9F58-6BBDBC7E90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62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PERGRAPHIC_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3358"/>
            <a:ext cx="7772400" cy="1470025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26557"/>
            <a:ext cx="6400800" cy="1752600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rgbClr val="0091A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0" tIns="0" rIns="0" bIns="0" rtlCol="0" anchor="b" anchorCtr="0"/>
          <a:lstStyle>
            <a:lvl1pPr>
              <a:defRPr lang="en-GB" smtClean="0"/>
            </a:lvl1pPr>
          </a:lstStyle>
          <a:p>
            <a:pPr algn="r"/>
            <a:fld id="{95B698E4-0AB5-410A-A0CD-38C73D25D732}" type="datetime3">
              <a:rPr lang="en-GB" smtClean="0"/>
              <a:pPr algn="r"/>
              <a:t>30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rtlCol="0" anchor="b" anchorCtr="0"/>
          <a:lstStyle>
            <a:lvl1pPr>
              <a:defRPr lang="en-GB" smtClean="0"/>
            </a:lvl1pPr>
          </a:lstStyle>
          <a:p>
            <a:pPr algn="r"/>
            <a:fld id="{1EB79DAB-90E4-4F14-9B31-761BB9951B41}" type="slidenum">
              <a:rPr lang="en-GB" smtClean="0"/>
              <a:pPr algn="r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301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3849" y="1989138"/>
            <a:ext cx="6570663" cy="4608214"/>
          </a:xfr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89138"/>
            <a:ext cx="1839912" cy="460821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F934297-E040-40B9-8B9E-1F9726BDDFE6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EB79DAB-90E4-4F14-9B31-761BB9951B41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76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989138"/>
            <a:ext cx="8496300" cy="4536206"/>
          </a:xfrm>
        </p:spPr>
        <p:txBody>
          <a:bodyPr vert="eaVert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36359631-7D1F-459B-928E-43544B05E48E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57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0238" y="1844823"/>
            <a:ext cx="1839912" cy="4608513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548680"/>
            <a:ext cx="6437313" cy="6003707"/>
          </a:xfrm>
        </p:spPr>
        <p:txBody>
          <a:bodyPr vert="eaVert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5C166BB2-EF58-472A-B562-AE6313B280A8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79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832"/>
            <a:ext cx="8496300" cy="4536356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61396" y="54066"/>
            <a:ext cx="2133600" cy="365125"/>
          </a:xfrm>
        </p:spPr>
        <p:txBody>
          <a:bodyPr>
            <a:noAutofit/>
          </a:bodyPr>
          <a:lstStyle>
            <a:lvl1pPr algn="r">
              <a:defRPr>
                <a:solidFill>
                  <a:srgbClr val="3C3C41"/>
                </a:solidFill>
              </a:defRPr>
            </a:lvl1pPr>
          </a:lstStyle>
          <a:p>
            <a:fld id="{7E9EFE7B-2BB4-4E22-8F09-F199B7FE1F90}" type="datetime3">
              <a:rPr lang="en-GB" smtClean="0"/>
              <a:pPr/>
              <a:t>30 March, 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81824" y="107107"/>
            <a:ext cx="1838325" cy="312084"/>
          </a:xfrm>
        </p:spPr>
        <p:txBody>
          <a:bodyPr>
            <a:noAutofit/>
          </a:bodyPr>
          <a:lstStyle>
            <a:lvl1pPr>
              <a:defRPr>
                <a:solidFill>
                  <a:srgbClr val="3C3C4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3C3C41"/>
                </a:solidFill>
              </a:defRPr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8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SUPERGRAPHIC_FIN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65625"/>
            <a:ext cx="9144000" cy="24923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07085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068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A6D568E-1C59-4CAF-A029-FD62F99FD889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45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2"/>
            <a:ext cx="41688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4121" y="1916832"/>
            <a:ext cx="4038600" cy="4525963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AC1BCF0-B662-4372-B5A6-2FF7226A59F1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4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6A8E4-17AA-4AC4-89B9-B29C821773F6}" type="datetime3">
              <a:rPr lang="en-GB" smtClean="0"/>
              <a:pPr/>
              <a:t>30 March, 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916831"/>
            <a:ext cx="8496300" cy="216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23850" y="4293096"/>
            <a:ext cx="8488871" cy="216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81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1223963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850" y="2708920"/>
            <a:ext cx="4168800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1350" y="1989138"/>
            <a:ext cx="41688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1350" y="2708920"/>
            <a:ext cx="4168800" cy="3951288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7986C46A-F843-447A-8F94-C253222F6B0E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613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FA7E4C7-43F1-4ECF-A514-1D14603EEA9D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31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1E02EA0E-FF6F-4CE6-9D55-67502EE03C71}" type="datetime3">
              <a:rPr lang="en-GB" smtClean="0"/>
              <a:pPr/>
              <a:t>30 March, 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1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70663" cy="1223963"/>
          </a:xfrm>
        </p:spPr>
        <p:txBody>
          <a:bodyPr vert="horz" lIns="0" tIns="0" rIns="0" bIns="0" rtlCol="0" anchor="ctr">
            <a:noAutofit/>
          </a:bodyPr>
          <a:lstStyle>
            <a:lvl1pPr>
              <a:defRPr lang="en-GB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916832"/>
            <a:ext cx="6570663" cy="4608511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80238" y="1978026"/>
            <a:ext cx="1839912" cy="4542032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400" b="0" i="1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FB8DC4F9-3CF5-46C8-A80A-DE5B03B3E759}" type="datetime3">
              <a:rPr lang="en-GB" smtClean="0"/>
              <a:pPr/>
              <a:t>30 March, 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867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850" y="476249"/>
            <a:ext cx="6581775" cy="12239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pic>
        <p:nvPicPr>
          <p:cNvPr id="1026" name="Picture 2" descr="NRW_logo_CMYK_stack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581025"/>
            <a:ext cx="1655763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850" y="1916832"/>
            <a:ext cx="8362950" cy="420933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1396" y="63591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en-GB" sz="900" b="1" smtClean="0">
                <a:solidFill>
                  <a:schemeClr val="tx2"/>
                </a:solidFill>
              </a:defRPr>
            </a:lvl1pPr>
          </a:lstStyle>
          <a:p>
            <a:fld id="{41B6A8E4-17AA-4AC4-89B9-B29C821773F6}" type="datetime3">
              <a:rPr lang="en-GB" smtClean="0"/>
              <a:pPr/>
              <a:t>30 March, 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81824" y="116632"/>
            <a:ext cx="1838325" cy="31208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625" y="6413500"/>
            <a:ext cx="21336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lang="en-GB" sz="900" b="1" smtClean="0">
                <a:solidFill>
                  <a:schemeClr val="tx2"/>
                </a:solidFill>
              </a:defRPr>
            </a:lvl1pPr>
          </a:lstStyle>
          <a:p>
            <a:fld id="{1EB79DAB-90E4-4F14-9B31-761BB9951B4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6981825" y="428625"/>
            <a:ext cx="1838325" cy="31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 flipV="1">
            <a:off x="323850" y="428625"/>
            <a:ext cx="6581775" cy="317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74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20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rgbClr val="0091A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266700" indent="-2667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809625" indent="-2667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620000" cy="1676400"/>
          </a:xfrm>
        </p:spPr>
        <p:txBody>
          <a:bodyPr/>
          <a:lstStyle/>
          <a:p>
            <a:r>
              <a:rPr lang="en-GB" sz="2000" dirty="0" smtClean="0"/>
              <a:t>Developing NRW’s </a:t>
            </a:r>
            <a:r>
              <a:rPr lang="en-GB" sz="2000" dirty="0"/>
              <a:t>T</a:t>
            </a:r>
            <a:r>
              <a:rPr lang="en-GB" sz="2000" dirty="0" smtClean="0"/>
              <a:t>eams and People</a:t>
            </a:r>
            <a:r>
              <a:rPr lang="en-GB" sz="2000" dirty="0"/>
              <a:t> </a:t>
            </a:r>
            <a:r>
              <a:rPr lang="en-GB" sz="2000" dirty="0" smtClean="0"/>
              <a:t>- Our Strategy</a:t>
            </a:r>
            <a:r>
              <a:rPr lang="en-GB" sz="2000" dirty="0"/>
              <a:t> </a:t>
            </a:r>
            <a:r>
              <a:rPr lang="en-GB" sz="2000" dirty="0" smtClean="0"/>
              <a:t>(2016-20)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C00000"/>
                </a:solidFill>
              </a:rPr>
              <a:t>Datblygu Timau a Phobl CNC – Ein Strategaeth (2016-20)</a:t>
            </a:r>
            <a:br>
              <a:rPr lang="en-GB" sz="2000" dirty="0">
                <a:solidFill>
                  <a:srgbClr val="C00000"/>
                </a:solidFill>
              </a:rPr>
            </a:b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276600"/>
            <a:ext cx="6096000" cy="1364481"/>
          </a:xfrm>
        </p:spPr>
        <p:txBody>
          <a:bodyPr/>
          <a:lstStyle/>
          <a:p>
            <a:r>
              <a:rPr lang="en-GB" sz="1800" dirty="0"/>
              <a:t>Developing our People and Teams </a:t>
            </a:r>
            <a:br>
              <a:rPr lang="en-GB" sz="1800" dirty="0"/>
            </a:br>
            <a:r>
              <a:rPr lang="en-GB" sz="1800" dirty="0"/>
              <a:t>Transformation </a:t>
            </a:r>
            <a:r>
              <a:rPr lang="en-GB" sz="1800" dirty="0" smtClean="0"/>
              <a:t>Programme</a:t>
            </a:r>
          </a:p>
          <a:p>
            <a:r>
              <a:rPr lang="en-GB" sz="1800" dirty="0">
                <a:solidFill>
                  <a:srgbClr val="C00000"/>
                </a:solidFill>
              </a:rPr>
              <a:t>Datblygu ein Rhaglen </a:t>
            </a:r>
            <a:r>
              <a:rPr lang="en-GB" sz="1800" dirty="0" err="1">
                <a:solidFill>
                  <a:srgbClr val="C00000"/>
                </a:solidFill>
              </a:rPr>
              <a:t>Drawsnewid</a:t>
            </a:r>
            <a:r>
              <a:rPr lang="en-GB" sz="1800" dirty="0">
                <a:solidFill>
                  <a:srgbClr val="C00000"/>
                </a:solidFill>
              </a:rPr>
              <a:t> </a:t>
            </a:r>
            <a:endParaRPr lang="en-GB" sz="1800" dirty="0" smtClean="0">
              <a:solidFill>
                <a:srgbClr val="C00000"/>
              </a:solidFill>
            </a:endParaRPr>
          </a:p>
          <a:p>
            <a:r>
              <a:rPr lang="en-GB" sz="1800" dirty="0" err="1" smtClean="0">
                <a:solidFill>
                  <a:srgbClr val="C00000"/>
                </a:solidFill>
              </a:rPr>
              <a:t>Pobl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>
                <a:solidFill>
                  <a:srgbClr val="C00000"/>
                </a:solidFill>
              </a:rPr>
              <a:t>a Thimau 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179512" y="620688"/>
            <a:ext cx="5306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noProof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Annex / Atodiad 1</a:t>
            </a:r>
          </a:p>
          <a:p>
            <a:pPr>
              <a:spcAft>
                <a:spcPts val="0"/>
              </a:spcAft>
            </a:pPr>
            <a:endParaRPr lang="en-GB" b="1" noProof="1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i="1" u="sng" noProof="1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Draft / Drafft Terfynol  (Feb/Chwef 2016)</a:t>
            </a:r>
            <a:endParaRPr lang="en-GB" sz="1200" noProof="1"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9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6672" y="1869567"/>
            <a:ext cx="8689700" cy="12080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Rhesymau</a:t>
            </a:r>
            <a:r>
              <a:rPr lang="en-GB" sz="14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4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newid</a:t>
            </a:r>
            <a:r>
              <a:rPr lang="en-GB" sz="1400" b="1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heriau’r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5–10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mlynedd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nesaf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holi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pethau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newydd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arweinwyr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mae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baratoi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am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hynny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nawr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O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ystyried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cyd-destun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economaidd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a’r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cyfleoedd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reoli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adnoddau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naturiol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gynaliadwy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arweinwyr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safon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uchel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arnom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i’r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ymddygiad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a’r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gwerthoedd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yr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ydym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eisiau’i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gweld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gael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dangos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drwy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esiampl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harweinwyr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–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beth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am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yr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ddywedwn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rgbClr val="FF0000"/>
              </a:solidFill>
            </a:endParaRPr>
          </a:p>
          <a:p>
            <a:pPr lvl="0"/>
            <a:r>
              <a:rPr lang="en-GB" sz="1200" dirty="0" smtClean="0">
                <a:solidFill>
                  <a:srgbClr val="FF0000"/>
                </a:solidFill>
              </a:rPr>
              <a:t> </a:t>
            </a:r>
            <a:endParaRPr lang="en-GB" sz="1200" dirty="0">
              <a:solidFill>
                <a:srgbClr val="FF0000"/>
              </a:solidFill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91132" y="3645765"/>
            <a:ext cx="2800350" cy="29639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gennym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arweinwyr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sy’n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esiamplau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rhagorol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gan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arddangos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ein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gwerthoedd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a’n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hymddygiad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ym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mhopeth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wnânt</a:t>
            </a:r>
            <a:endParaRPr lang="en-GB" sz="12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gennym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uwch-arweinwyr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sy’n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abl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i’n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harwain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a’n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hysbrydoli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mewn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cyfnodau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o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amwysedd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ansicrwydd</a:t>
            </a:r>
            <a:endParaRPr lang="en-GB" sz="12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gennym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lif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talent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effeithiol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bodoli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–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â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phobl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paratoi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ar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gyfer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safleoedd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arwain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allweddol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y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200" dirty="0" err="1" smtClean="0">
                <a:solidFill>
                  <a:srgbClr val="164A16"/>
                </a:solidFill>
                <a:ea typeface="Cambria"/>
                <a:cs typeface="Times New Roman"/>
              </a:rPr>
              <a:t>dyfodol</a:t>
            </a:r>
            <a:r>
              <a:rPr lang="en-US" sz="12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endParaRPr lang="en-GB" sz="12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1732" y="3470968"/>
            <a:ext cx="2644640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teimlo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sefydliad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cyfan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reoli’n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dda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2020 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credu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gweithredoedd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uwch-reolwyr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gyson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â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gwerthoedd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sefydliad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hyderus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o’r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penderfyniadau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wneir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uwch-reolwyr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ymateb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effeithiol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pan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gennym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swyddi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gwag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mewn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safleoedd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arwain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allweddol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7029" y="4827983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70561" y="4827983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51520" y="4747712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34321" y="5383919"/>
            <a:ext cx="2629488" cy="11426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6199231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358696">
            <a:off x="332907" y="3681505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358696">
            <a:off x="369835" y="4745489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29444" y="5504242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294120" y="6185045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0643" y="5423933"/>
            <a:ext cx="224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Drwy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gyfrwng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Rhaglen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Digwyddiadau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Arwain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Datblygu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Rheoli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helpu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arweinwyr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rheolwyr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wneud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swyddi’n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dda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5646" y="4167348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dull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ymwneud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â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Chynllunio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Olyniaeth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Rheoli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Talent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1856531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GB" sz="1200" b="1" dirty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we’re doing:</a:t>
            </a:r>
            <a:endParaRPr lang="en-GB" sz="1200" dirty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3429001" y="3313601"/>
            <a:ext cx="2438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I </a:t>
            </a:r>
            <a:r>
              <a:rPr lang="en-GB" sz="16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ble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mynd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6477000" y="3182985"/>
            <a:ext cx="24539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Sut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fyddwn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gwybod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6903" y="4789194"/>
            <a:ext cx="224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ymgorffori’r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fframwaith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Gwerthoedd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Arwain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Gwasanaethau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Cyhoeddus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‘Un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Gymru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’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3691" y="3461239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cefnogi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rhaglen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uwch-arweinydd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draws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sector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gyhoeddus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, ac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cyfranogi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ynddi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0" y="6257836"/>
            <a:ext cx="22472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adnabod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cyfleoedd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gyfer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datblygiad</a:t>
            </a:r>
            <a:r>
              <a:rPr lang="en-GB" sz="11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personol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chynnydd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.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34321" y="1374926"/>
            <a:ext cx="7490595" cy="350649"/>
          </a:xfrm>
          <a:prstGeom prst="roundRect">
            <a:avLst/>
          </a:prstGeom>
          <a:solidFill>
            <a:srgbClr val="164A16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 err="1" smtClean="0"/>
              <a:t>Gallu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i</a:t>
            </a:r>
            <a:r>
              <a:rPr lang="en-GB" sz="1200" b="1" dirty="0" smtClean="0"/>
              <a:t> </a:t>
            </a:r>
            <a:r>
              <a:rPr lang="en-GB" sz="1200" b="1" dirty="0" err="1" smtClean="0"/>
              <a:t>arwain</a:t>
            </a:r>
            <a:r>
              <a:rPr lang="en-GB" sz="1200" dirty="0" smtClean="0"/>
              <a:t>… Mae </a:t>
            </a:r>
            <a:r>
              <a:rPr lang="en-GB" sz="1200" dirty="0" err="1" smtClean="0"/>
              <a:t>angen</a:t>
            </a:r>
            <a:r>
              <a:rPr lang="en-GB" sz="1200" dirty="0" smtClean="0"/>
              <a:t> </a:t>
            </a:r>
            <a:r>
              <a:rPr lang="en-GB" sz="1200" dirty="0" err="1" smtClean="0"/>
              <a:t>i</a:t>
            </a:r>
            <a:r>
              <a:rPr lang="en-GB" sz="1200" dirty="0" smtClean="0"/>
              <a:t> </a:t>
            </a:r>
            <a:r>
              <a:rPr lang="en-GB" sz="1200" dirty="0" err="1" smtClean="0"/>
              <a:t>ni</a:t>
            </a:r>
            <a:r>
              <a:rPr lang="en-GB" sz="1200" dirty="0" smtClean="0"/>
              <a:t> </a:t>
            </a:r>
            <a:r>
              <a:rPr lang="en-GB" sz="1200" dirty="0" err="1" smtClean="0"/>
              <a:t>fuddsoddi</a:t>
            </a:r>
            <a:r>
              <a:rPr lang="en-GB" sz="1200" dirty="0" smtClean="0"/>
              <a:t> </a:t>
            </a:r>
            <a:r>
              <a:rPr lang="en-GB" sz="1200" dirty="0" err="1" smtClean="0"/>
              <a:t>yng</a:t>
            </a:r>
            <a:r>
              <a:rPr lang="en-GB" sz="1200" dirty="0" smtClean="0"/>
              <a:t> </a:t>
            </a:r>
            <a:r>
              <a:rPr lang="en-GB" sz="1200" dirty="0" err="1" smtClean="0"/>
              <a:t>ngallu</a:t>
            </a:r>
            <a:r>
              <a:rPr lang="en-GB" sz="1200" dirty="0" smtClean="0"/>
              <a:t> </a:t>
            </a:r>
            <a:r>
              <a:rPr lang="en-GB" sz="1200" dirty="0" err="1" smtClean="0"/>
              <a:t>ein</a:t>
            </a:r>
            <a:r>
              <a:rPr lang="en-GB" sz="1200" dirty="0" smtClean="0"/>
              <a:t> </a:t>
            </a:r>
            <a:r>
              <a:rPr lang="en-GB" sz="1200" dirty="0" err="1" smtClean="0"/>
              <a:t>harweinwyr</a:t>
            </a:r>
            <a:r>
              <a:rPr lang="en-GB" sz="1200" dirty="0" smtClean="0"/>
              <a:t> </a:t>
            </a:r>
            <a:r>
              <a:rPr lang="en-GB" sz="1200" dirty="0" err="1" smtClean="0"/>
              <a:t>presennol</a:t>
            </a:r>
            <a:r>
              <a:rPr lang="en-GB" sz="1200" dirty="0" smtClean="0"/>
              <a:t> ac </a:t>
            </a:r>
            <a:r>
              <a:rPr lang="en-GB" sz="1200" dirty="0" err="1" smtClean="0"/>
              <a:t>arweinwyr</a:t>
            </a:r>
            <a:r>
              <a:rPr lang="en-GB" sz="1200" dirty="0" smtClean="0"/>
              <a:t> </a:t>
            </a:r>
            <a:r>
              <a:rPr lang="en-GB" sz="1200" dirty="0" err="1" smtClean="0"/>
              <a:t>y</a:t>
            </a:r>
            <a:r>
              <a:rPr lang="en-GB" sz="1200" dirty="0" smtClean="0"/>
              <a:t> </a:t>
            </a:r>
            <a:r>
              <a:rPr lang="en-GB" sz="1200" dirty="0" err="1" smtClean="0"/>
              <a:t>dyfodol</a:t>
            </a:r>
            <a:endParaRPr lang="en-GB" sz="12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752237" y="4220826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251520" y="587574"/>
            <a:ext cx="1440160" cy="586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err="1" smtClean="0">
                <a:solidFill>
                  <a:srgbClr val="0055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Arweiniad</a:t>
            </a:r>
            <a:endParaRPr lang="en-GB" sz="1200" dirty="0">
              <a:solidFill>
                <a:srgbClr val="0055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1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Diwylliant</a:t>
            </a:r>
            <a:endParaRPr lang="en-GB" sz="11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7196" y="1834344"/>
            <a:ext cx="8645771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Rhesymau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newid</a:t>
            </a:r>
            <a:endParaRPr lang="en-GB" sz="11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absenoldeb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salwch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costio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mwy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na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£800,000 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flwyddyn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mae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dros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£140,000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gysylltiedig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iechyd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meddwl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Mae 9%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dweud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cael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profiad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fwlio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aflonyddu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mae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6%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dweud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profi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gwahaniaeth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anffafriol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gwaith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dros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flwyddyn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ddiwethaf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Dim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ond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27%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teimlo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datblygu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diwylliant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ymddiriedaeth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dangos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gwerthoedd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ymddygiadau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amlwg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mhopeth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wnawn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Rydym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dweud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gweithio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gyflymder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dwys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iawn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gyda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gofynion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gwaith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heriol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 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7197" y="3515730"/>
            <a:ext cx="2629488" cy="3259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8268" y="3591773"/>
            <a:ext cx="2800350" cy="3130525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amgylchedd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gweithio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iach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cadarnhaol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addas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ran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dwysedd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annog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cefnogi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gilydd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cymryd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cyfrifoldeb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dros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ofalu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amdanom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hunain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gilydd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cefnogi’r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rheiny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all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datblygu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problem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iechyd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meddwl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gweithredu’n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gynnar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rwystro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problemau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rhag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digwydd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ddwysau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cael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cydnabod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gwerthfawrogi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gwahaniaethau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defnyddio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cryfderau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11207" y="3489424"/>
            <a:ext cx="2629488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diddymu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bwlio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aflonyddu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gwahaniaethu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anffafriol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staff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draws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pob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Cyfarwyddiaeth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ymhob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prif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leoliad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swyddfa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hyfforddi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safon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ardystiedig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ran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Cymorth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Cyntaf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Iechyd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Meddwl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85%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dweud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bod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trin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deg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gwaith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80%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lwyth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gwaith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derbyniol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dweud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cyflymder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fonitro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a’i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addasu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ôl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galw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2020. 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6070905" y="4816901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2896685" y="4824306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62168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358696">
            <a:off x="334029" y="5535155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11329" y="6198330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5822" y="5484197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arferion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‘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Iechyd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Gweithle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’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gwella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iechyd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lles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gweithwyr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0719" y="4188654"/>
            <a:ext cx="2266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9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9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9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9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9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9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ymddygiad</a:t>
            </a:r>
            <a:r>
              <a:rPr lang="en-GB" sz="9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anaddas</a:t>
            </a:r>
            <a:r>
              <a:rPr lang="en-GB" sz="9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9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9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hyfyw</a:t>
            </a:r>
            <a:r>
              <a:rPr lang="en-GB" sz="9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9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chyson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476" y="4551222"/>
            <a:ext cx="2279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arfogi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rheolwyr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well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gefnogi</a:t>
            </a:r>
            <a:r>
              <a:rPr lang="en-GB" sz="10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cydweithwyr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allai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datblygu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problem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iechyd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meddwl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2690" y="6218170"/>
            <a:ext cx="224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pob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un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cymryd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cyfrifoldeb</a:t>
            </a:r>
            <a:r>
              <a:rPr lang="en-GB" sz="10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personol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falu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amdanom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hunain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cydweithwyr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270460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Beth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wneud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641610" y="3235336"/>
            <a:ext cx="230199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I </a:t>
            </a: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ble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mynd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400800" y="3182985"/>
            <a:ext cx="25301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Sut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fyddwn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gwybod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8600" y="1295400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180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err="1" smtClean="0"/>
              <a:t>Lles</a:t>
            </a:r>
            <a:r>
              <a:rPr lang="en-GB" sz="1600" dirty="0" smtClean="0"/>
              <a:t>… Mae </a:t>
            </a:r>
            <a:r>
              <a:rPr lang="en-GB" sz="1600" dirty="0" err="1" smtClean="0"/>
              <a:t>angen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bob un </a:t>
            </a:r>
            <a:r>
              <a:rPr lang="en-GB" sz="1600" dirty="0" err="1" smtClean="0"/>
              <a:t>ohonom</a:t>
            </a:r>
            <a:r>
              <a:rPr lang="en-GB" sz="1600" dirty="0" smtClean="0"/>
              <a:t> </a:t>
            </a:r>
            <a:r>
              <a:rPr lang="en-GB" sz="1600" dirty="0" err="1" smtClean="0"/>
              <a:t>gynyddu</a:t>
            </a:r>
            <a:r>
              <a:rPr lang="en-GB" sz="1600" dirty="0" smtClean="0"/>
              <a:t> </a:t>
            </a:r>
            <a:r>
              <a:rPr lang="en-GB" sz="1600" dirty="0" err="1" smtClean="0"/>
              <a:t>ein</a:t>
            </a:r>
            <a:r>
              <a:rPr lang="en-GB" sz="1600" dirty="0" smtClean="0"/>
              <a:t> </a:t>
            </a:r>
            <a:r>
              <a:rPr lang="en-GB" sz="1600" dirty="0" err="1" smtClean="0"/>
              <a:t>sylw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atal</a:t>
            </a:r>
            <a:r>
              <a:rPr lang="en-GB" sz="1600" dirty="0" smtClean="0"/>
              <a:t> a </a:t>
            </a:r>
            <a:r>
              <a:rPr lang="en-GB" sz="1600" dirty="0" err="1" smtClean="0"/>
              <a:t>gofalu</a:t>
            </a:r>
            <a:endParaRPr lang="en-GB" sz="1600" dirty="0"/>
          </a:p>
        </p:txBody>
      </p:sp>
      <p:sp>
        <p:nvSpPr>
          <p:cNvPr id="31" name="TextBox 30"/>
          <p:cNvSpPr txBox="1"/>
          <p:nvPr/>
        </p:nvSpPr>
        <p:spPr>
          <a:xfrm rot="1358696">
            <a:off x="359614" y="3468301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358696">
            <a:off x="320254" y="4541095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2343" y="3480134"/>
            <a:ext cx="21945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strategaeth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Lles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Iechyd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Diogelwch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monitro’i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llwyddiant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267795" y="5520718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520" y="4221088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79809" y="5100529"/>
            <a:ext cx="2266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fwy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ystyriol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ran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cyflymder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blaenoriaethau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755576" y="5109828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69436" y="4608154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7196" y="1834344"/>
            <a:ext cx="8720407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Rhesymau</a:t>
            </a:r>
            <a:r>
              <a:rPr lang="en-GB" sz="14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4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newid</a:t>
            </a:r>
            <a:endParaRPr lang="en-GB" sz="105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Mae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angen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ni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symud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ymlaen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‘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dair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’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ffordd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weithio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‘un’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ffordd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CNC</a:t>
            </a:r>
            <a:endParaRPr lang="en-GB" sz="14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Rydym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dal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adnabod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hunain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enw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hen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gorff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e.e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. ‘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Dwi’n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gyn-weithiwr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{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enw’r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hen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sefydliad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]”</a:t>
            </a:r>
            <a:endParaRPr lang="en-GB" sz="14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Dydyn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ni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ddim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datblygu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timau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sydd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wedi’u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lleoli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mewn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lle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llawn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eto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–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mewn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sawl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ardal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mae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strwythurau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tîm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gofod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swyddfa’n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dal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adlewyrchu’r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hen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ffyrdd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weithio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ea typeface="Cambria"/>
                <a:cs typeface="Times New Roman"/>
              </a:rPr>
              <a:t>cyn</a:t>
            </a:r>
            <a:r>
              <a:rPr lang="en-US" sz="1400" dirty="0" smtClean="0">
                <a:solidFill>
                  <a:srgbClr val="660066"/>
                </a:solidFill>
                <a:ea typeface="Cambria"/>
                <a:cs typeface="Times New Roman"/>
              </a:rPr>
              <a:t> CNC.</a:t>
            </a:r>
            <a:endParaRPr lang="en-GB" sz="14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4391" y="3645025"/>
            <a:ext cx="2800350" cy="2952328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rydym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un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sefydliad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–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gweithio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un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tîm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heb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ffiniau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gweithio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gyda’n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gilydd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heb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gorlannau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rannu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egwyddorion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gwerthoedd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cyffredin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synnwyr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berthyn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gwelwn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creu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symudiad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pwysig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chadarnhaol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synnwyr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tîm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cryf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gweld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rhan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i’w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chwarae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nghyd-destun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gwasanaeth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cyhoeddus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Nghymru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 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49083" y="3462229"/>
            <a:ext cx="2638521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80%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dweud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‘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’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hytrach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na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‘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nhw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’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wrth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siarad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am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sefydliad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2019.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50%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credu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gwahanol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rannau’r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sefydliad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cydweithio’n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dda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2018, a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70%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85%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credu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tîm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chwilio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am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ffyrdd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gydweithio’n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well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â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thimau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/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bartneriaid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eraill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Llywodraeth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Cymru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Byrddau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Gwasanaethau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Cyhoeddus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phartneriaid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eraill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gweld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fel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‘un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tîm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’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gweithio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lles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cyffredin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2016.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Dim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ond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pan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fyddan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nhw’n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darparu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cyd-destun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pwysig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cyfeirir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at yr hen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gyrff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ôl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2016. 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5015" y="4818252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92670" y="4818252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89204" y="5374683"/>
            <a:ext cx="224431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cwblhau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adolygu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effeithiolrwydd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polisïau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a’n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gweithdrefnau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pobl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–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helpu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integreiddio’r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sefydliad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cyfan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0213" y="3484062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dod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â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thimau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phobl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at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gilydd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drwy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gyfrwng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Strategaeth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Gweithle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9664" y="4785945"/>
            <a:ext cx="22443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Gwerthuso</a:t>
            </a:r>
            <a:r>
              <a:rPr lang="en-GB" sz="10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Swyddi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ddod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â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phob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un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un system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raddio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ystod</a:t>
            </a:r>
            <a:r>
              <a:rPr lang="en-GB" sz="10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cyflog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65527" y="627365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3945" y="411279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5527" y="4808720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1358696">
            <a:off x="340308" y="3421777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339759" y="6226399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358696">
            <a:off x="319502" y="5136142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262840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Beth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wneud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573364" y="3314591"/>
            <a:ext cx="2294036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I </a:t>
            </a: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ble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mynd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400800" y="3182985"/>
            <a:ext cx="25301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Sut</a:t>
            </a: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fyddwn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gwybod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TextBox 29"/>
          <p:cNvSpPr txBox="1"/>
          <p:nvPr/>
        </p:nvSpPr>
        <p:spPr>
          <a:xfrm rot="1358696">
            <a:off x="355060" y="4109523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65527" y="1307646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 err="1" smtClean="0"/>
              <a:t>Cyd-dynnu</a:t>
            </a:r>
            <a:r>
              <a:rPr lang="en-GB" sz="1400" dirty="0" smtClean="0"/>
              <a:t>… Mae </a:t>
            </a:r>
            <a:r>
              <a:rPr lang="en-GB" sz="1400" dirty="0" err="1" smtClean="0"/>
              <a:t>angen</a:t>
            </a:r>
            <a:r>
              <a:rPr lang="en-GB" sz="1400" dirty="0" smtClean="0"/>
              <a:t> </a:t>
            </a:r>
            <a:r>
              <a:rPr lang="en-GB" sz="1400" dirty="0" err="1" smtClean="0"/>
              <a:t>i</a:t>
            </a:r>
            <a:r>
              <a:rPr lang="en-GB" sz="1400" dirty="0" smtClean="0"/>
              <a:t> bob un </a:t>
            </a:r>
            <a:r>
              <a:rPr lang="en-GB" sz="1400" dirty="0" err="1" smtClean="0"/>
              <a:t>ohonom</a:t>
            </a:r>
            <a:r>
              <a:rPr lang="en-GB" sz="1400" dirty="0" smtClean="0"/>
              <a:t> </a:t>
            </a:r>
            <a:r>
              <a:rPr lang="en-GB" sz="1400" dirty="0" err="1" smtClean="0"/>
              <a:t>gredu</a:t>
            </a:r>
            <a:r>
              <a:rPr lang="en-GB" sz="1400" dirty="0" smtClean="0"/>
              <a:t> </a:t>
            </a:r>
            <a:r>
              <a:rPr lang="en-GB" sz="1400" dirty="0" err="1" smtClean="0"/>
              <a:t>mewn</a:t>
            </a:r>
            <a:r>
              <a:rPr lang="en-GB" sz="1400" dirty="0" smtClean="0"/>
              <a:t>, a </a:t>
            </a:r>
            <a:r>
              <a:rPr lang="en-GB" sz="1400" dirty="0" err="1" smtClean="0"/>
              <a:t>phrofi</a:t>
            </a:r>
            <a:r>
              <a:rPr lang="en-GB" sz="1400" dirty="0" smtClean="0"/>
              <a:t>, ‘un </a:t>
            </a:r>
            <a:r>
              <a:rPr lang="en-GB" sz="1400" dirty="0" err="1" smtClean="0"/>
              <a:t>sefydliad</a:t>
            </a:r>
            <a:r>
              <a:rPr lang="en-GB" sz="1400" dirty="0" smtClean="0"/>
              <a:t>’ </a:t>
            </a:r>
            <a:r>
              <a:rPr lang="en-GB" sz="1400" dirty="0" err="1" smtClean="0"/>
              <a:t>ynghyd</a:t>
            </a:r>
            <a:r>
              <a:rPr lang="en-GB" sz="1400" dirty="0" smtClean="0"/>
              <a:t> </a:t>
            </a:r>
            <a:endParaRPr lang="en-GB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10151" y="6300960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symud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ymlaen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feddylfryd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yr hen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sefydliadau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un CNC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048" y="4073911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ymddwyn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fel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‘un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tîm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’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–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weithio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lles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cyffredin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ystyried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anghenion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ehangach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CNC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914400" y="5257800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err="1" smtClean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Diwylliant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52401" y="1808586"/>
            <a:ext cx="8821990" cy="1333500"/>
          </a:xfrm>
          <a:prstGeom prst="roundRect">
            <a:avLst/>
          </a:prstGeom>
          <a:solidFill>
            <a:srgbClr val="E8CA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610"/>
              </a:spcAft>
            </a:pP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Rhesymau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newid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Rydym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teimlo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oes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digon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ymddiriedaeth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ydym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wedi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galluogi’n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ddigonol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fwrw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ymlaen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â’r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swydd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Dim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ond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27%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teimlo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datblygu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diwylliant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ymddiriedaeth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gyda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gwerthoedd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ymddygiad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amlwg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mhopeth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wnawn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Dim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ond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26%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teimlo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gyfle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gyfrannu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barn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benderfyniadau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heffeithio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gwneud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Dim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ond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35%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teimlo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rhoi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gofal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rhagorol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i’r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cwsmer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2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03771" y="3573016"/>
            <a:ext cx="2800350" cy="3024336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derbyn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ymddiriedaeth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gallu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penderfyniadau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chyfrannu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barn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bob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lefel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ddiwylliant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penderfyniadau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cynhwysol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rhannu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cyfrifoldeb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pherchnogaeth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dangos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ymddiriedaeth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mewn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eraill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wybod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pryd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gefnogi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phryd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gamu’n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ôl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Fel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sefydliad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cawn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gwerthfawrogi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hymddiried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cwsmeriaid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a’n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partneriaid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ddarparu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gwasanaeth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rhagorol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i’r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cwsmer</a:t>
            </a:r>
            <a:r>
              <a:rPr lang="en-US" sz="1100" dirty="0" smtClean="0">
                <a:solidFill>
                  <a:srgbClr val="660066"/>
                </a:solidFill>
                <a:ea typeface="Cambria"/>
                <a:cs typeface="Times New Roman"/>
              </a:rPr>
              <a:t> bob </a:t>
            </a:r>
            <a:r>
              <a:rPr lang="en-US" sz="1100" dirty="0" err="1" smtClean="0">
                <a:solidFill>
                  <a:srgbClr val="660066"/>
                </a:solidFill>
                <a:ea typeface="Cambria"/>
                <a:cs typeface="Times New Roman"/>
              </a:rPr>
              <a:t>amser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47938" y="3489424"/>
            <a:ext cx="2639332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75%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glir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ran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cyfrifoldebau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wrth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helpu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ddarparu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pwrpas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CNC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teimlo’n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alluog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wneud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gwaith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wedi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cyfle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gyfrannu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barn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benderfyniadau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sy’n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heffeithio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gwneud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profi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CNC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diwylliant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ymddiriedaeth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arddangos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gwerthoedd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ymddygiad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amlwg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mhopeth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wnawn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2020.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75%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credu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bod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darparu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gofal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rhagorol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i’r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cwsmer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2019.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6160" y="4845447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71430" y="4845447"/>
            <a:ext cx="240302" cy="576064"/>
          </a:xfrm>
          <a:prstGeom prst="rightArrow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4757" y="4149080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4907286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5676891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358696">
            <a:off x="366679" y="3422464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358696">
            <a:off x="361725" y="4164320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52945" y="4933705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38641" y="5949223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3760" y="4927365"/>
            <a:ext cx="2244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newid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system </a:t>
            </a:r>
            <a:r>
              <a:rPr lang="en-GB" sz="105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ddirprwyo</a:t>
            </a:r>
            <a:r>
              <a:rPr lang="en-GB" sz="105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ariannol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,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ymddiried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staff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wneud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penderfyniad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cywir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lefel</a:t>
            </a:r>
            <a:r>
              <a:rPr lang="en-GB" sz="105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gywir</a:t>
            </a:r>
            <a:endParaRPr lang="en-GB" sz="105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4208" y="4129001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annog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gwneud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penderfyniadau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bwynt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cyflwyno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hytrach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dyrchafu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penderfyniadau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MT, LT ac ET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3386" y="5697345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Mae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angen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bob un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ganolbwyntio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ddarparu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lefel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uchel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wasanaeth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i’r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cwsmer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11401" y="3155675"/>
            <a:ext cx="268419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Beth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wneud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3632071" y="3229489"/>
            <a:ext cx="2311529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I </a:t>
            </a: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ble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mynd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6400800" y="3182985"/>
            <a:ext cx="25301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Sut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fyddwn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gwybod</a:t>
            </a:r>
            <a:r>
              <a:rPr lang="en-GB" sz="1600" dirty="0" smtClean="0">
                <a:solidFill>
                  <a:srgbClr val="66006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4237" y="1297246"/>
            <a:ext cx="7488832" cy="379951"/>
          </a:xfrm>
          <a:prstGeom prst="roundRect">
            <a:avLst/>
          </a:prstGeom>
          <a:solidFill>
            <a:srgbClr val="660066"/>
          </a:solidFill>
          <a:ln w="190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0000" tIns="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 err="1" smtClean="0"/>
              <a:t>Ymddiriedaeth</a:t>
            </a:r>
            <a:r>
              <a:rPr lang="en-GB" sz="1400" b="1" dirty="0" smtClean="0"/>
              <a:t>…</a:t>
            </a:r>
            <a:r>
              <a:rPr lang="en-GB" sz="1400" dirty="0" smtClean="0"/>
              <a:t> </a:t>
            </a:r>
            <a:r>
              <a:rPr lang="en-GB" sz="1200" dirty="0" smtClean="0"/>
              <a:t>Mae </a:t>
            </a:r>
            <a:r>
              <a:rPr lang="en-GB" sz="1200" dirty="0" err="1" smtClean="0"/>
              <a:t>angen</a:t>
            </a:r>
            <a:r>
              <a:rPr lang="en-GB" sz="1200" dirty="0" smtClean="0"/>
              <a:t> </a:t>
            </a:r>
            <a:r>
              <a:rPr lang="en-GB" sz="1200" dirty="0" err="1" smtClean="0"/>
              <a:t>i</a:t>
            </a:r>
            <a:r>
              <a:rPr lang="en-GB" sz="1200" dirty="0" smtClean="0"/>
              <a:t> bob un </a:t>
            </a:r>
            <a:r>
              <a:rPr lang="en-GB" sz="1200" dirty="0" err="1" smtClean="0"/>
              <a:t>ohonom</a:t>
            </a:r>
            <a:r>
              <a:rPr lang="en-GB" sz="1200" dirty="0" smtClean="0"/>
              <a:t> </a:t>
            </a:r>
            <a:r>
              <a:rPr lang="en-GB" sz="1200" dirty="0" err="1" smtClean="0"/>
              <a:t>ymddiried</a:t>
            </a:r>
            <a:r>
              <a:rPr lang="en-GB" sz="1200" dirty="0" smtClean="0"/>
              <a:t> </a:t>
            </a:r>
            <a:r>
              <a:rPr lang="en-GB" sz="1200" dirty="0" err="1" smtClean="0"/>
              <a:t>yn</a:t>
            </a:r>
            <a:r>
              <a:rPr lang="en-GB" sz="1200" dirty="0" smtClean="0"/>
              <a:t> </a:t>
            </a:r>
            <a:r>
              <a:rPr lang="en-GB" sz="1200" dirty="0" err="1" smtClean="0"/>
              <a:t>ein</a:t>
            </a:r>
            <a:r>
              <a:rPr lang="en-GB" sz="1200" dirty="0" smtClean="0"/>
              <a:t> </a:t>
            </a:r>
            <a:r>
              <a:rPr lang="en-GB" sz="1200" dirty="0" err="1" smtClean="0"/>
              <a:t>gilydd</a:t>
            </a:r>
            <a:r>
              <a:rPr lang="en-GB" sz="1200" dirty="0" smtClean="0"/>
              <a:t>, a </a:t>
            </a:r>
            <a:r>
              <a:rPr lang="en-GB" sz="1200" dirty="0" err="1" smtClean="0"/>
              <a:t>derbyn</a:t>
            </a:r>
            <a:r>
              <a:rPr lang="en-GB" sz="1200" dirty="0" smtClean="0"/>
              <a:t> </a:t>
            </a:r>
            <a:r>
              <a:rPr lang="en-GB" sz="1200" dirty="0" err="1" smtClean="0"/>
              <a:t>ymddiriedaeth</a:t>
            </a:r>
            <a:r>
              <a:rPr lang="en-GB" sz="1200" dirty="0" smtClean="0"/>
              <a:t> </a:t>
            </a:r>
            <a:r>
              <a:rPr lang="en-GB" sz="1200" dirty="0" err="1" smtClean="0"/>
              <a:t>ein</a:t>
            </a:r>
            <a:r>
              <a:rPr lang="en-GB" sz="1200" dirty="0" smtClean="0"/>
              <a:t> </a:t>
            </a:r>
            <a:r>
              <a:rPr lang="en-GB" sz="1200" dirty="0" err="1" smtClean="0"/>
              <a:t>cwsmeriaid</a:t>
            </a:r>
            <a:r>
              <a:rPr lang="en-GB" sz="1200" dirty="0" smtClean="0"/>
              <a:t> </a:t>
            </a:r>
            <a:r>
              <a:rPr lang="en-GB" sz="1200" dirty="0" err="1" smtClean="0"/>
              <a:t>a’n</a:t>
            </a:r>
            <a:r>
              <a:rPr lang="en-GB" sz="1200" dirty="0" smtClean="0"/>
              <a:t> </a:t>
            </a:r>
            <a:r>
              <a:rPr lang="en-GB" sz="1200" dirty="0" err="1" smtClean="0"/>
              <a:t>partneriaid</a:t>
            </a:r>
            <a:endParaRPr lang="en-GB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19521" y="3478260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gweithredu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dull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strategol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tuag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at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gwsmeriaid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1520" y="587574"/>
            <a:ext cx="1368152" cy="586664"/>
          </a:xfrm>
          <a:prstGeom prst="roundRect">
            <a:avLst/>
          </a:prstGeom>
          <a:solidFill>
            <a:srgbClr val="E8CADE"/>
          </a:solidFill>
          <a:ln w="19050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err="1" smtClean="0">
                <a:solidFill>
                  <a:srgbClr val="66006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Diwylliant</a:t>
            </a:r>
            <a:endParaRPr lang="en-GB" sz="1200" dirty="0">
              <a:solidFill>
                <a:srgbClr val="660066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740424" y="6312693"/>
            <a:ext cx="2140584" cy="13672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726980" y="6328191"/>
            <a:ext cx="2244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Mae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angen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bob un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fyw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drwy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gyfrwng</a:t>
            </a:r>
            <a:r>
              <a:rPr lang="en-GB" sz="1100" dirty="0" smtClean="0">
                <a:solidFill>
                  <a:srgbClr val="660066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660066"/>
                </a:solidFill>
                <a:ea typeface="Times New Roman"/>
                <a:cs typeface="Times New Roman"/>
              </a:rPr>
              <a:t>gwerthoedd</a:t>
            </a:r>
            <a:r>
              <a:rPr lang="en-GB" sz="1100" b="1" dirty="0" smtClean="0">
                <a:solidFill>
                  <a:srgbClr val="660066"/>
                </a:solidFill>
                <a:ea typeface="Times New Roman"/>
                <a:cs typeface="Times New Roman"/>
              </a:rPr>
              <a:t> CNC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795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4600513" cy="648495"/>
          </a:xfrm>
        </p:spPr>
        <p:txBody>
          <a:bodyPr/>
          <a:lstStyle/>
          <a:p>
            <a:r>
              <a:rPr lang="en-GB" sz="240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Canolbwyntio</a:t>
            </a:r>
            <a:r>
              <a:rPr lang="en-GB" sz="240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ar</a:t>
            </a:r>
            <a:r>
              <a:rPr lang="en-GB" sz="240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Reoli</a:t>
            </a:r>
            <a:r>
              <a:rPr lang="en-GB" sz="240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Pobl</a:t>
            </a:r>
            <a:r>
              <a:rPr lang="en-GB" sz="2400" dirty="0" smtClean="0"/>
              <a:t>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1600200"/>
            <a:ext cx="2333178" cy="163657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ctr"/>
          <a:lstStyle/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1100" b="1" dirty="0" err="1" smtClean="0">
                <a:solidFill>
                  <a:srgbClr val="004F8A"/>
                </a:solidFill>
                <a:ea typeface="Times New Roman"/>
                <a:cs typeface="Times New Roman"/>
              </a:rPr>
              <a:t>Strwythur</a:t>
            </a:r>
            <a:endParaRPr lang="en-GB" sz="1100" dirty="0" smtClean="0">
              <a:latin typeface="Times New Roman"/>
              <a:ea typeface="Times New Roman"/>
              <a:cs typeface="Times New Roman"/>
            </a:endParaRPr>
          </a:p>
          <a:p>
            <a:pPr marL="180975" lvl="0" indent="-180975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adolygu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dyluniad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ein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sefydliad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er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mwyn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cefnogi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darparu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gwasanaethau’r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dyfodol</a:t>
            </a:r>
            <a:endParaRPr lang="en-GB" sz="1050" dirty="0" smtClean="0">
              <a:latin typeface="Times New Roman"/>
              <a:ea typeface="Cambria"/>
              <a:cs typeface="Times New Roman"/>
            </a:endParaRPr>
          </a:p>
          <a:p>
            <a:pPr marL="180975" lvl="0" indent="-180975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darparu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Cynllun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Gadael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Gwirfoddol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sy’n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cyd-fynd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â’r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adolygiadau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busnes</a:t>
            </a:r>
            <a:endParaRPr lang="en-GB" sz="1050" dirty="0" smtClean="0">
              <a:latin typeface="Times New Roman"/>
              <a:ea typeface="Cambria"/>
              <a:cs typeface="Times New Roman"/>
            </a:endParaRPr>
          </a:p>
          <a:p>
            <a:pPr marL="180975" lvl="0" indent="-180975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darparu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rhaglenni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newid</a:t>
            </a:r>
            <a:r>
              <a:rPr lang="en-US" sz="105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004F8A"/>
                </a:solidFill>
                <a:ea typeface="Cambria"/>
                <a:cs typeface="Times New Roman"/>
              </a:rPr>
              <a:t>busnes</a:t>
            </a:r>
            <a:endParaRPr lang="en-GB" sz="105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23033" y="1393162"/>
            <a:ext cx="2333178" cy="109131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004F8A"/>
                </a:solidFill>
                <a:ea typeface="Times New Roman"/>
                <a:cs typeface="Times New Roman"/>
              </a:rPr>
              <a:t>Arferion</a:t>
            </a:r>
            <a:r>
              <a:rPr lang="en-GB" sz="1400" b="1" dirty="0" smtClean="0">
                <a:solidFill>
                  <a:srgbClr val="004F8A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004F8A"/>
                </a:solidFill>
                <a:ea typeface="Times New Roman"/>
                <a:cs typeface="Times New Roman"/>
              </a:rPr>
              <a:t>Rheoli</a:t>
            </a:r>
            <a:endParaRPr lang="en-GB" sz="1050" dirty="0" smtClean="0">
              <a:latin typeface="Times New Roman"/>
              <a:ea typeface="Times New Roman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gwella’r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ffordd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rydym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rheoli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ac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gofalu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am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bobl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datblygu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aelodau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tîm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gweithio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mewn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partneriaeth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â’r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Undebau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Llafur</a:t>
            </a:r>
            <a:endParaRPr lang="en-GB" sz="10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26424" y="1690102"/>
            <a:ext cx="2606016" cy="1569916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rgbClr val="0070C0"/>
                </a:solidFill>
              </a:rPr>
              <a:t>Systemau</a:t>
            </a:r>
            <a:endParaRPr lang="en-GB" sz="1400" b="1" dirty="0" smtClean="0">
              <a:solidFill>
                <a:srgbClr val="0070C0"/>
              </a:solidFill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cwblhau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ac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gweithredu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ein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cynllun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gwerthuso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swyddi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newydd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a’n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strwythur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graddio/cyflog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integreiddio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mwy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systemau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AD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gyda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hunanwasanaeth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greddfol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,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a’u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defnyddio’n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effeithiol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cwblhau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ac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gweithredu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adolygu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gwobrwyon</a:t>
            </a:r>
            <a:r>
              <a:rPr lang="en-US" sz="10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004F8A"/>
                </a:solidFill>
                <a:ea typeface="Cambria"/>
                <a:cs typeface="Times New Roman"/>
              </a:rPr>
              <a:t>eraill</a:t>
            </a:r>
            <a:endParaRPr lang="en-GB" sz="10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23033" y="2622472"/>
            <a:ext cx="2333178" cy="106289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rtlCol="0" anchor="ctr"/>
          <a:lstStyle/>
          <a:p>
            <a:pPr algn="ctr"/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GB" sz="1400" b="1" dirty="0" err="1" smtClean="0">
                <a:solidFill>
                  <a:schemeClr val="accent2">
                    <a:lumMod val="75000"/>
                  </a:schemeClr>
                </a:solidFill>
              </a:rPr>
              <a:t>Hinsawdd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’ </a:t>
            </a:r>
            <a:r>
              <a:rPr lang="en-GB" sz="1400" b="1" dirty="0" err="1" smtClean="0">
                <a:solidFill>
                  <a:schemeClr val="accent2">
                    <a:lumMod val="75000"/>
                  </a:schemeClr>
                </a:solidFill>
              </a:rPr>
              <a:t>Tîm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gwella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effeithiolrwydd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y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tîm</a:t>
            </a:r>
            <a:endParaRPr lang="en-GB" sz="105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gwella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diwylliant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tîm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o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ran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lles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,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iechyd</a:t>
            </a:r>
            <a:r>
              <a:rPr lang="en-US" sz="1050" dirty="0" smtClean="0">
                <a:solidFill>
                  <a:srgbClr val="164B16"/>
                </a:solidFill>
                <a:ea typeface="Cambria"/>
                <a:cs typeface="Times New Roman"/>
              </a:rPr>
              <a:t> a </a:t>
            </a:r>
            <a:r>
              <a:rPr lang="en-US" sz="1050" dirty="0" err="1" smtClean="0">
                <a:solidFill>
                  <a:srgbClr val="164B16"/>
                </a:solidFill>
                <a:ea typeface="Cambria"/>
                <a:cs typeface="Times New Roman"/>
              </a:rPr>
              <a:t>diogelwch</a:t>
            </a:r>
            <a:endParaRPr lang="en-GB" sz="105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0834" y="3396355"/>
            <a:ext cx="2333178" cy="1259821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bIns="36000" rtlCol="0" anchor="ctr"/>
          <a:lstStyle/>
          <a:p>
            <a:pPr algn="ctr"/>
            <a:r>
              <a:rPr lang="en-GB" sz="1400" b="1" dirty="0" err="1" smtClean="0">
                <a:solidFill>
                  <a:schemeClr val="accent2">
                    <a:lumMod val="75000"/>
                  </a:schemeClr>
                </a:solidFill>
              </a:rPr>
              <a:t>Gwaith</a:t>
            </a: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1400" b="1" dirty="0" err="1" smtClean="0">
                <a:solidFill>
                  <a:schemeClr val="accent2">
                    <a:lumMod val="75000"/>
                  </a:schemeClr>
                </a:solidFill>
              </a:rPr>
              <a:t>Sgiliau</a:t>
            </a:r>
            <a:endParaRPr lang="en-GB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adolygu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effeithiolrwydd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dull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o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reoli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perfformiad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Byddwn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ni’n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aros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ddiogel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ym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mhopeth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a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wnawn</a:t>
            </a:r>
            <a:endParaRPr lang="en-GB" sz="10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ceisio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datblygu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defnydd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o’r</a:t>
            </a:r>
            <a:r>
              <a:rPr lang="en-US" sz="10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1000" dirty="0" err="1" smtClean="0">
                <a:solidFill>
                  <a:srgbClr val="164B16"/>
                </a:solidFill>
                <a:ea typeface="Cambria"/>
                <a:cs typeface="Times New Roman"/>
              </a:rPr>
              <a:t>Gymraeg</a:t>
            </a:r>
            <a:endParaRPr lang="en-GB" sz="10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23033" y="3846175"/>
            <a:ext cx="2333178" cy="1026552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chemeClr val="accent2">
                    <a:lumMod val="75000"/>
                  </a:schemeClr>
                </a:solidFill>
              </a:rPr>
              <a:t>Ysgogiad</a:t>
            </a:r>
            <a:endParaRPr lang="en-GB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gweithredu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ar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bethau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all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wella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bodlonrwydd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â’n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swydd</a:t>
            </a:r>
            <a:endParaRPr lang="en-GB" sz="9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gofyn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am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wybodaeth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oddi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wrth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rheolwyr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os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ydym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ni’n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teimlo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bod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‘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niwl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’</a:t>
            </a:r>
            <a:endParaRPr lang="en-GB" sz="9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926424" y="3389774"/>
            <a:ext cx="2606016" cy="140737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6000" rtlCol="0" anchor="ctr"/>
          <a:lstStyle/>
          <a:p>
            <a:pPr algn="ctr"/>
            <a:r>
              <a:rPr lang="en-GB" sz="1100" b="1" dirty="0" err="1" smtClean="0">
                <a:solidFill>
                  <a:schemeClr val="accent2">
                    <a:lumMod val="75000"/>
                  </a:schemeClr>
                </a:solidFill>
              </a:rPr>
              <a:t>Gofynion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 a </a:t>
            </a:r>
            <a:r>
              <a:rPr lang="en-GB" sz="1100" b="1" dirty="0" err="1" smtClean="0">
                <a:solidFill>
                  <a:schemeClr val="accent2">
                    <a:lumMod val="75000"/>
                  </a:schemeClr>
                </a:solidFill>
              </a:rPr>
              <a:t>Gwerthoedd</a:t>
            </a:r>
            <a:r>
              <a:rPr lang="en-GB" sz="11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100" b="1" dirty="0" err="1" smtClean="0">
                <a:solidFill>
                  <a:schemeClr val="accent2">
                    <a:lumMod val="75000"/>
                  </a:schemeClr>
                </a:solidFill>
              </a:rPr>
              <a:t>Unigol</a:t>
            </a:r>
            <a:endParaRPr lang="en-GB" sz="11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cymryd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cyfrifoldeb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dros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datblygiad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personol</a:t>
            </a:r>
            <a:endParaRPr lang="en-GB" sz="9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byw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wrth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gwerthoedd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ac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eu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gwneud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real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yr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hyn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a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wnawn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a’r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ffordd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yr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ydym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ymddwyn</a:t>
            </a:r>
            <a:endParaRPr lang="en-GB" sz="900" dirty="0" smtClean="0">
              <a:latin typeface="Times New Roman"/>
              <a:ea typeface="Cambria"/>
              <a:cs typeface="Times New Roman"/>
            </a:endParaRPr>
          </a:p>
          <a:p>
            <a:pPr marL="90488" lvl="0" indent="-90488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Bydd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pob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un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ohonom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yn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hybu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ein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gwerthoedd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cydraddoldeb</a:t>
            </a:r>
            <a:r>
              <a:rPr lang="en-US" sz="900" dirty="0" smtClean="0">
                <a:solidFill>
                  <a:srgbClr val="164B16"/>
                </a:solidFill>
                <a:ea typeface="Cambria"/>
                <a:cs typeface="Times New Roman"/>
              </a:rPr>
              <a:t> a </a:t>
            </a:r>
            <a:r>
              <a:rPr lang="en-US" sz="900" dirty="0" err="1" smtClean="0">
                <a:solidFill>
                  <a:srgbClr val="164B16"/>
                </a:solidFill>
                <a:ea typeface="Cambria"/>
                <a:cs typeface="Times New Roman"/>
              </a:rPr>
              <a:t>gwahaniaeth</a:t>
            </a:r>
            <a:endParaRPr lang="en-GB" sz="9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56362" y="5059496"/>
            <a:ext cx="3458559" cy="800340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Perfformiad</a:t>
            </a:r>
            <a:r>
              <a:rPr lang="en-GB" sz="14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Pobl</a:t>
            </a:r>
            <a:r>
              <a:rPr lang="en-GB" sz="14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, </a:t>
            </a:r>
            <a:r>
              <a:rPr lang="en-GB" sz="1400" b="1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Tîm</a:t>
            </a:r>
            <a:r>
              <a:rPr lang="en-GB" sz="1400" b="1" dirty="0" smtClean="0">
                <a:solidFill>
                  <a:srgbClr val="C00000"/>
                </a:solidFill>
                <a:ea typeface="Times New Roman"/>
                <a:cs typeface="Times New Roman"/>
              </a:rPr>
              <a:t> a </a:t>
            </a:r>
            <a:r>
              <a:rPr lang="en-GB" sz="1400" b="1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Sefydliad</a:t>
            </a:r>
            <a:endParaRPr lang="en-GB" sz="1400" b="1" dirty="0" smtClean="0">
              <a:solidFill>
                <a:srgbClr val="C00000"/>
              </a:solidFill>
              <a:ea typeface="Times New Roman"/>
              <a:cs typeface="Times New Roman"/>
            </a:endParaRPr>
          </a:p>
          <a:p>
            <a:pPr marL="90488" indent="-90488">
              <a:spcBef>
                <a:spcPts val="10"/>
              </a:spcBef>
              <a:spcAft>
                <a:spcPts val="10"/>
              </a:spcAft>
              <a:buFont typeface="Arial"/>
              <a:buChar char="•"/>
            </a:pP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Byddwn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ni’n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dal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ati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i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ddatblygu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ein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metrigau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pobl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ac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yn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helpu’r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busnes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i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weithredu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ar</a:t>
            </a:r>
            <a:r>
              <a:rPr lang="en-GB" sz="1050" dirty="0" smtClean="0">
                <a:solidFill>
                  <a:srgbClr val="C00000"/>
                </a:solidFill>
                <a:ea typeface="Times New Roman"/>
                <a:cs typeface="Times New Roman"/>
              </a:rPr>
              <a:t> sail </a:t>
            </a:r>
            <a:r>
              <a:rPr lang="en-GB" sz="1050" dirty="0" err="1" smtClean="0">
                <a:solidFill>
                  <a:srgbClr val="C00000"/>
                </a:solidFill>
                <a:ea typeface="Times New Roman"/>
                <a:cs typeface="Times New Roman"/>
              </a:rPr>
              <a:t>tystiolaeth</a:t>
            </a:r>
            <a:r>
              <a:rPr lang="en-GB" sz="1050" dirty="0" smtClean="0"/>
              <a:t> </a:t>
            </a:r>
            <a:endParaRPr lang="en-GB" sz="1050" dirty="0" smtClean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3097" y="5998040"/>
            <a:ext cx="8629143" cy="85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Mae’n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hanfodol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ein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bod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ni’n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dal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ati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wneud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cynnydd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ar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materion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‘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rheoli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pobl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’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hyn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AC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wined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mewn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modd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sy’n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cefnogi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ein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newid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trawsnewidiol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. Mae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rhai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o’r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rhain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ymwneud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â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chwblhau’r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gwaith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o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ddod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â’r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hen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gyrff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at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gilydd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, ac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mae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rhai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newydd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–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enwedig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effaith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yr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adolygiad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maes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busnes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ar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gynllun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sefydliad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.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Byddwn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ni’n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diweddaru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hwn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b="1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b="1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b="1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flynyddol</a:t>
            </a:r>
            <a:r>
              <a:rPr lang="en-GB" sz="1400" b="1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sicrhau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ei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fod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berthnasol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i’n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hanghenion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rheoli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pobl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yn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y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i="1" dirty="0" err="1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dyfodol</a:t>
            </a:r>
            <a:r>
              <a:rPr lang="en-GB" sz="1400" i="1" dirty="0" smtClean="0">
                <a:solidFill>
                  <a:srgbClr val="006D7C"/>
                </a:solidFill>
                <a:latin typeface="Calibri"/>
                <a:ea typeface="Times New Roman"/>
                <a:cs typeface="Times New Roman"/>
              </a:rPr>
              <a:t>.</a:t>
            </a:r>
            <a:endParaRPr lang="en-GB" sz="105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1474211" y="4926004"/>
            <a:ext cx="731520" cy="7956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6565553" y="4926004"/>
            <a:ext cx="731520" cy="8072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48264" y="586290"/>
            <a:ext cx="1918252" cy="1402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-16946"/>
            <a:ext cx="3816424" cy="438754"/>
          </a:xfrm>
        </p:spPr>
        <p:txBody>
          <a:bodyPr/>
          <a:lstStyle/>
          <a:p>
            <a:r>
              <a:rPr lang="en-GB" sz="2000" dirty="0" err="1" smtClean="0">
                <a:solidFill>
                  <a:srgbClr val="C00000"/>
                </a:solidFill>
              </a:rPr>
              <a:t>Ein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Cynllun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Darparu</a:t>
            </a:r>
            <a:r>
              <a:rPr lang="en-GB" sz="2000" dirty="0" smtClean="0">
                <a:solidFill>
                  <a:srgbClr val="C00000"/>
                </a:solidFill>
              </a:rPr>
              <a:t> 2016/17 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69152"/>
              </p:ext>
            </p:extLst>
          </p:nvPr>
        </p:nvGraphicFramePr>
        <p:xfrm>
          <a:off x="61784" y="377232"/>
          <a:ext cx="9020262" cy="7179049"/>
        </p:xfrm>
        <a:graphic>
          <a:graphicData uri="http://schemas.openxmlformats.org/drawingml/2006/table">
            <a:tbl>
              <a:tblPr firstRow="1" bandRow="1">
                <a:solidFill>
                  <a:srgbClr val="674B51"/>
                </a:solidFill>
                <a:tableStyleId>{B301B821-A1FF-4177-AEE7-76D212191A09}</a:tableStyleId>
              </a:tblPr>
              <a:tblGrid>
                <a:gridCol w="5356024"/>
                <a:gridCol w="1674472"/>
                <a:gridCol w="125728"/>
                <a:gridCol w="864096"/>
                <a:gridCol w="999942"/>
              </a:tblGrid>
              <a:tr h="524077">
                <a:tc>
                  <a:txBody>
                    <a:bodyPr/>
                    <a:lstStyle/>
                    <a:p>
                      <a:pPr algn="ctr"/>
                      <a:r>
                        <a:rPr lang="en-GB" sz="1500" baseline="0" dirty="0" err="1" smtClean="0"/>
                        <a:t>Gweithredoedd</a:t>
                      </a:r>
                      <a:endParaRPr lang="en-GB" sz="15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dirty="0" err="1" smtClean="0"/>
                        <a:t>Mesur</a:t>
                      </a:r>
                      <a:endParaRPr lang="en-GB" sz="15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(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ble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bo’n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berthnasol</a:t>
                      </a:r>
                      <a:r>
                        <a:rPr lang="en-GB" sz="900" dirty="0" smtClean="0"/>
                        <a:t> 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500" dirty="0" err="1" smtClean="0"/>
                        <a:t>Dyddiad</a:t>
                      </a:r>
                      <a:endParaRPr lang="en-GB" sz="1500" dirty="0" smtClean="0"/>
                    </a:p>
                    <a:p>
                      <a:pPr algn="ctr"/>
                      <a:r>
                        <a:rPr lang="en-GB" sz="900" dirty="0" smtClean="0"/>
                        <a:t>(</a:t>
                      </a:r>
                      <a:r>
                        <a:rPr lang="en-GB" sz="900" dirty="0" err="1" smtClean="0"/>
                        <a:t>Chwarter</a:t>
                      </a:r>
                      <a:r>
                        <a:rPr lang="en-GB" sz="900" dirty="0" smtClean="0"/>
                        <a:t> 16/17)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err="1" smtClean="0"/>
                        <a:t>Arwain</a:t>
                      </a:r>
                      <a:r>
                        <a:rPr lang="en-GB" sz="1500" dirty="0" smtClean="0"/>
                        <a:t> </a:t>
                      </a:r>
                      <a:r>
                        <a:rPr lang="en-GB" sz="1500" dirty="0" err="1" smtClean="0"/>
                        <a:t>gan</a:t>
                      </a:r>
                      <a:endParaRPr lang="en-GB" sz="15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</a:rPr>
                        <a:t>Strategaeth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</a:rPr>
                        <a:t>Bod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</a:rPr>
                        <a:t>yn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</a:rPr>
                        <a:t>glir</a:t>
                      </a:r>
                      <a:endParaRPr lang="en-GB" sz="11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76758">
                <a:tc>
                  <a:txBody>
                    <a:bodyPr/>
                    <a:lstStyle/>
                    <a:p>
                      <a:pPr marL="180975" lvl="0" indent="-180975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cyfeiriad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strategol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clir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gyfrwng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proses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gynllunio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corfforaethol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180975" lvl="0" indent="-180975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glir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eraill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Byrddau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Gwasanaethau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Cyhoeddus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ynghylch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yr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gallwn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gyflawni’r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nodau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Lles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180975" lvl="0" indent="-180975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modelau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darparu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gwasanaeth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modelau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gyfer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dyfodol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clir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gyfrwng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Adolygiadau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Maes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(BAR)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180975" lvl="0" indent="-180975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hi’n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eglur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beth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sydd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angen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Gyfarwyddiaethau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thimau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ddarparu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16/17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gyfrwng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Cynllun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Cynlluniau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Darparu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Cyfarwyddiaethau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180975" lvl="0" indent="-180975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cytuno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beth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yr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ydym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bob un,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fel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unigolion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mynd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i’w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ddarparu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gyfrwng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nodau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perfformiad</a:t>
                      </a: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6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Cynllun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Corfforaethol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Cytûn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6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Effeithiolrwydd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BGC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6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Gweithredu’r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BARs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6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Cynllun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16/17 a CDC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gytunwyd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6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Nodau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ansawdd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da</a:t>
                      </a: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Llywodraethiant</a:t>
                      </a: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ET/BAR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err="1" smtClean="0"/>
                        <a:t>i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arwain</a:t>
                      </a:r>
                      <a:endParaRPr lang="en-GB" sz="900" baseline="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Pob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rheolwr</a:t>
                      </a:r>
                      <a:endParaRPr lang="en-GB" sz="900" dirty="0" smtClean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Strategaeth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: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sut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GB" sz="11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newid</a:t>
                      </a:r>
                      <a:endParaRPr lang="en-GB" sz="9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601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defnyddio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Adolygiadau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Maes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unig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wella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denu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pobl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ond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hefyd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holl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ymwneud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pob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un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ohonom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draws CNC –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mwyn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bob un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ohonom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berchnogi’r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deilliannau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diweddaru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hegwyddorion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newid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gwneud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siŵr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fod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pawb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deall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a’u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defnyddio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datblygu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ac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cytuno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polisi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Dileu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swyddi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ac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adolygu’r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modd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gweithredir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ef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adeiladu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gweithio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mewn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partneriaeth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enwedig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lefel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Cyfarwyddiaeth</a:t>
                      </a: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Sgôr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denu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+5%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2015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Polisi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diwygiedig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Polisi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gytunwyd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charset="2"/>
                        <a:buChar char="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Fforymau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Cyfarwyddiaeth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effeithiol</a:t>
                      </a: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Ch2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ET/BAR </a:t>
                      </a:r>
                      <a:r>
                        <a:rPr lang="en-GB" sz="900" dirty="0" err="1" smtClean="0"/>
                        <a:t>i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arwain</a:t>
                      </a: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 algn="l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ET/TUs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</a:pPr>
                      <a:r>
                        <a:rPr lang="en-GB" sz="1100" b="1" dirty="0" err="1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Strategaeth</a:t>
                      </a:r>
                      <a:r>
                        <a:rPr lang="en-GB" sz="1100" b="1" dirty="0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GB" sz="1100" b="1" dirty="0" err="1" smtClean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Gweithlu</a:t>
                      </a:r>
                      <a:endParaRPr lang="en-GB" sz="900" b="1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1A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92723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rhoi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ffurf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gweithlu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gyfer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dyfodol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â’r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sgiliau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angenrheidiol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gyfrwng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adolygiadau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meysydd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dwyn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ynghyd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gynllun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gweithlu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strategol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CNC,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mwyn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cefnogi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ein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cynllun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Corfforaethol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2017-22,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dilyn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yr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adolygiadau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meysydd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busnes</a:t>
                      </a:r>
                      <a:endParaRPr lang="en-GB" sz="900" dirty="0" smtClean="0">
                        <a:latin typeface="Times New Roman"/>
                        <a:ea typeface="Cambria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Byddwn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ni’n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archwilio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sut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gynyddu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estyn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Cyfle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e.e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.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drwy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ymestyn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cyfleoedd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i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wirfoddolwyr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gyda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’ sail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o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bolisïau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threfniant</a:t>
                      </a:r>
                      <a:r>
                        <a:rPr lang="en-US" sz="900" dirty="0" smtClean="0"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US" sz="900" dirty="0" err="1" smtClean="0">
                          <a:latin typeface="+mn-lt"/>
                          <a:ea typeface="Cambria"/>
                          <a:cs typeface="Times New Roman"/>
                        </a:rPr>
                        <a:t>effeithiol</a:t>
                      </a: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Cytuno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ar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achosion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busnes</a:t>
                      </a:r>
                      <a:endParaRPr lang="en-GB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Cytuno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ar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Gynllun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Gweithlu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Strategol</a:t>
                      </a:r>
                      <a:endParaRPr lang="en-GB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Datblygu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a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gweithredu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Fframwaith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Ch1/Ch2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Ch3</a:t>
                      </a: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ET/BAR </a:t>
                      </a:r>
                      <a:r>
                        <a:rPr lang="en-GB" sz="900" dirty="0" err="1" smtClean="0"/>
                        <a:t>i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arwain</a:t>
                      </a: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ET/ODPM</a:t>
                      </a:r>
                    </a:p>
                    <a:p>
                      <a:pPr>
                        <a:spcAft>
                          <a:spcPts val="100"/>
                        </a:spcAft>
                      </a:pPr>
                      <a:endParaRPr lang="en-GB" sz="900" dirty="0" smtClean="0"/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Grŵp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err="1" smtClean="0"/>
                        <a:t>gweithio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err="1" smtClean="0"/>
                        <a:t>C</a:t>
                      </a:r>
                      <a:r>
                        <a:rPr lang="en-GB" sz="900" dirty="0" err="1" smtClean="0"/>
                        <a:t>yfle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97">
                <a:tc gridSpan="5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en-GB" sz="1100" b="1" dirty="0" err="1" smtClean="0">
                          <a:solidFill>
                            <a:schemeClr val="bg1"/>
                          </a:solidFill>
                        </a:rPr>
                        <a:t>Arweinyddiaeth</a:t>
                      </a:r>
                      <a:endParaRPr lang="en-GB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A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0715">
                <a:tc>
                  <a:txBody>
                    <a:bodyPr/>
                    <a:lstStyle/>
                    <a:p>
                      <a:pPr lvl="0"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achub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gyfleoedd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wirio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sut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yr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ydym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byw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gwerthoedd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timau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ac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ymhob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haen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arweinyddiaeth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datblygu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diwylliant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annog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gynyddu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dirprwyo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blaengarwch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bob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lefel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adolygu’r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arweiniad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ddangoswyd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gennym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rolau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drwy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sgyrsiau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perfformiad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rheolaidd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/>
                        <a:buChar char=""/>
                      </a:pPr>
                      <a:endParaRPr lang="en-GB" sz="900" dirty="0">
                        <a:latin typeface="Times New Roman"/>
                        <a:ea typeface="Cambria"/>
                        <a:cs typeface="Times New Roman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Adborth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parhaus</a:t>
                      </a:r>
                      <a:endParaRPr lang="en-GB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Newid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cynlluniau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dirprwyo</a:t>
                      </a:r>
                      <a:endParaRPr lang="en-GB" sz="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Bef>
                          <a:spcPts val="10"/>
                        </a:spcBef>
                        <a:spcAft>
                          <a:spcPts val="10"/>
                        </a:spcAft>
                        <a:buFont typeface="Wingdings" charset="2"/>
                        <a:buChar char="§"/>
                      </a:pP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Adolygiadau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perfformiad</a:t>
                      </a:r>
                      <a:endParaRPr lang="en-GB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Ch3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Pob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rheolwr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Pob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rheolwr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Pob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rheolwr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302">
                <a:tc gridSpan="5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Gallu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</a:rPr>
                        <a:t>arwain</a:t>
                      </a:r>
                      <a:endParaRPr lang="en-GB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4A1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29347"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darparu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rhaglen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Datblygu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Rheolwyr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Tyfu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parhau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17/18)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datblygu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hagwedd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gynllunio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olyniaeth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rheoli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talent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Byddwn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cymryd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cyfrifoldeb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mewn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trafodaeth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â’n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rheolwr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llinell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dros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datblygiad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personol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hunain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Darparwyd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rhaglen</a:t>
                      </a:r>
                      <a:endParaRPr lang="en-GB" sz="9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Cytunwyd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dull</a:t>
                      </a:r>
                    </a:p>
                    <a:p>
                      <a:pPr>
                        <a:buFont typeface="Wingdings" charset="2"/>
                        <a:buChar char="§"/>
                      </a:pP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Cynlluniau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datblygu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yn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</a:t>
                      </a:r>
                      <a:r>
                        <a:rPr lang="en-GB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lle</a:t>
                      </a:r>
                      <a:endParaRPr lang="en-GB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Ch3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 </a:t>
                      </a:r>
                      <a:endParaRPr lang="en-GB" sz="9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spcAft>
                          <a:spcPts val="1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Pawb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800" dirty="0" smtClean="0"/>
                        <a:t>(ET/LT/MT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i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fod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yn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baseline="0" dirty="0" err="1" smtClean="0"/>
                        <a:t>esiampl</a:t>
                      </a:r>
                      <a:r>
                        <a:rPr lang="en-GB" sz="800" baseline="0" dirty="0" smtClean="0"/>
                        <a:t>)</a:t>
                      </a:r>
                      <a:endParaRPr lang="en-GB" sz="800" dirty="0"/>
                    </a:p>
                  </a:txBody>
                  <a:tcPr marL="36000" marR="36000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99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532600"/>
              </p:ext>
            </p:extLst>
          </p:nvPr>
        </p:nvGraphicFramePr>
        <p:xfrm>
          <a:off x="62928" y="548680"/>
          <a:ext cx="9004021" cy="646351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12568"/>
                <a:gridCol w="1728192"/>
                <a:gridCol w="1008112"/>
                <a:gridCol w="1155149"/>
              </a:tblGrid>
              <a:tr h="4461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600" baseline="0" dirty="0" err="1" smtClean="0"/>
                        <a:t>Gweithredoedd</a:t>
                      </a:r>
                      <a:endParaRPr lang="en-GB" sz="1600" dirty="0" smtClean="0"/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 </a:t>
                      </a:r>
                      <a:r>
                        <a:rPr lang="en-GB" sz="1400" dirty="0" err="1" smtClean="0"/>
                        <a:t>Mesur</a:t>
                      </a:r>
                      <a:endParaRPr lang="en-GB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(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ble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bo’n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berthnasol</a:t>
                      </a:r>
                      <a:r>
                        <a:rPr lang="en-GB" sz="900" dirty="0" smtClean="0"/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Dyddiad</a:t>
                      </a:r>
                      <a:r>
                        <a:rPr lang="en-GB" sz="800" dirty="0" err="1" smtClean="0"/>
                        <a:t>(Chwarter</a:t>
                      </a:r>
                      <a:r>
                        <a:rPr lang="en-GB" sz="800" dirty="0" smtClean="0"/>
                        <a:t> 16/17)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Arwain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gan</a:t>
                      </a:r>
                      <a:endParaRPr lang="en-GB" sz="16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Diwylliant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Lles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68901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ati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weithredu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cynllun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strategaeth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gwella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Lles</a:t>
                      </a:r>
                      <a:r>
                        <a:rPr lang="en-US" sz="900" b="0" dirty="0" smtClean="0"/>
                        <a:t>, </a:t>
                      </a:r>
                      <a:r>
                        <a:rPr lang="en-US" sz="900" b="0" dirty="0" err="1" smtClean="0"/>
                        <a:t>Iechyd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Diogelwch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pob</a:t>
                      </a:r>
                      <a:r>
                        <a:rPr lang="en-US" sz="900" b="0" dirty="0" smtClean="0"/>
                        <a:t> un </a:t>
                      </a:r>
                      <a:r>
                        <a:rPr lang="en-US" sz="900" b="0" dirty="0" err="1" smtClean="0"/>
                        <a:t>ohonom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cymryd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cyfrifoldeb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dros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herio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ymddygiad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anaddas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galluogi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rheolwyr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gefnogi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cydweithwyr</a:t>
                      </a:r>
                      <a:r>
                        <a:rPr lang="en-US" sz="900" b="0" dirty="0" smtClean="0"/>
                        <a:t> a all </a:t>
                      </a:r>
                      <a:r>
                        <a:rPr lang="en-US" sz="900" b="0" dirty="0" err="1" smtClean="0"/>
                        <a:t>fod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datblygu</a:t>
                      </a:r>
                      <a:r>
                        <a:rPr lang="en-US" sz="900" b="0" dirty="0" smtClean="0"/>
                        <a:t> problem </a:t>
                      </a:r>
                      <a:r>
                        <a:rPr lang="en-US" sz="900" b="0" dirty="0" err="1" smtClean="0"/>
                        <a:t>iechyd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meddwl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fwy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meddylgar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ynghylch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cyflymder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blaenoriaethau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Gweithredwyd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strategaeth</a:t>
                      </a:r>
                      <a:r>
                        <a:rPr lang="en-US" sz="900" dirty="0" smtClean="0"/>
                        <a:t> / </a:t>
                      </a:r>
                      <a:r>
                        <a:rPr lang="en-US" sz="900" dirty="0" err="1" smtClean="0"/>
                        <a:t>cynllun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Sgôr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bwlio</a:t>
                      </a:r>
                      <a:r>
                        <a:rPr lang="en-US" sz="900" dirty="0" smtClean="0"/>
                        <a:t> / </a:t>
                      </a:r>
                      <a:r>
                        <a:rPr lang="en-US" sz="900" dirty="0" err="1" smtClean="0"/>
                        <a:t>aflonyddu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Effeithiolrwydd</a:t>
                      </a:r>
                      <a:r>
                        <a:rPr lang="en-US" sz="900" dirty="0" smtClean="0"/>
                        <a:t> Staff </a:t>
                      </a:r>
                      <a:r>
                        <a:rPr lang="en-US" sz="900" dirty="0" err="1" smtClean="0"/>
                        <a:t>Cymorth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Cyntaf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Iechyd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Meddwl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Sgôr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Arolwg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Pobl</a:t>
                      </a:r>
                      <a:r>
                        <a:rPr lang="en-US" sz="900" dirty="0" smtClean="0"/>
                        <a:t> (</a:t>
                      </a:r>
                      <a:r>
                        <a:rPr lang="en-US" sz="900" dirty="0" err="1" smtClean="0"/>
                        <a:t>cyflymder</a:t>
                      </a:r>
                      <a:r>
                        <a:rPr lang="en-US" sz="900" dirty="0" smtClean="0"/>
                        <a:t>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Parhaus</a:t>
                      </a: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ET/LT/MT</a:t>
                      </a:r>
                      <a:endParaRPr lang="en-GB" sz="900" baseline="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baseline="0" dirty="0" smtClean="0"/>
                        <a:t>ET/LT/MT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</a:t>
                      </a:r>
                      <a:endParaRPr lang="en-GB" sz="900" baseline="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baseline="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ET/LT/MT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Diwylliant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Cyd-dynnu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73847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parhau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ddatblygu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gweithredu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Strategaeth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Lle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gweithredu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cwblhau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Gwerthuso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Swyddi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parhau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ddatblygu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Polisïau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Pobl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Strategaeth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Lle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waith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Gwerthuso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Swyddi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gwblhau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Polisïau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cwblhau</a:t>
                      </a:r>
                      <a:r>
                        <a:rPr lang="en-US" sz="900" dirty="0" smtClean="0"/>
                        <a:t> / </a:t>
                      </a:r>
                      <a:r>
                        <a:rPr lang="en-US" sz="900" dirty="0" err="1" smtClean="0"/>
                        <a:t>adolygu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Ch3/4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Bwrdd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Strategaeth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Lle</a:t>
                      </a:r>
                      <a:endParaRPr lang="en-GB" sz="900" baseline="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err="1" smtClean="0"/>
                        <a:t>Bwrdd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baseline="0" dirty="0" err="1" smtClean="0"/>
                        <a:t>Porsiect</a:t>
                      </a:r>
                      <a:r>
                        <a:rPr lang="en-GB" sz="900" baseline="0" dirty="0" smtClean="0"/>
                        <a:t> GS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baseline="0" dirty="0" smtClean="0"/>
                        <a:t>ODPM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670">
                <a:tc gridSpan="4"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Diwylliant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ymddiriedaeth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95632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gwneud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hagwedd</a:t>
                      </a:r>
                      <a:r>
                        <a:rPr lang="en-US" sz="900" b="0" dirty="0" smtClean="0"/>
                        <a:t> at </a:t>
                      </a:r>
                      <a:r>
                        <a:rPr lang="en-US" sz="900" b="0" dirty="0" err="1" smtClean="0"/>
                        <a:t>gwsmeriaid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gliriach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drwy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rhaglen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Darparu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Ffocws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Cwsmeriaid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annog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gwneud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penderfyniadau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pwynt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darperir</a:t>
                      </a:r>
                      <a:r>
                        <a:rPr lang="en-US" sz="900" b="0" dirty="0" smtClean="0"/>
                        <a:t> hwy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newid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FSoD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Ffordd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ymlaen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chytuno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Ar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waith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FSoD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ddiweddaru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 Ch1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 (</a:t>
                      </a:r>
                      <a:r>
                        <a:rPr lang="en-GB" sz="900" dirty="0" err="1" smtClean="0"/>
                        <a:t>cwblhawyd</a:t>
                      </a:r>
                      <a:r>
                        <a:rPr lang="en-GB" sz="900" dirty="0" smtClean="0"/>
                        <a:t>)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Bwrdd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Rhaglen</a:t>
                      </a:r>
                      <a:r>
                        <a:rPr lang="en-GB" sz="900" dirty="0" smtClean="0"/>
                        <a:t> DCF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Cyllid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Pobl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Strwythur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61784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darparu</a:t>
                      </a:r>
                      <a:r>
                        <a:rPr lang="en-US" sz="900" b="0" dirty="0" smtClean="0"/>
                        <a:t> 3ydd VES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reoli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cyfri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pennau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fforddiadwyedd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datblygu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hegwyddorion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cynllunio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sefydliadol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gefnogi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adolygu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strwythurau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sefydliadol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darparu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rhaglenni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newid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sefydliadol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dirty="0" err="1" smtClean="0"/>
                        <a:t>Gweithredu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arbedion</a:t>
                      </a:r>
                      <a:r>
                        <a:rPr lang="en-US" sz="900" dirty="0" smtClean="0"/>
                        <a:t>; </a:t>
                      </a:r>
                      <a:r>
                        <a:rPr lang="en-US" sz="900" dirty="0" err="1" smtClean="0"/>
                        <a:t>cadw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sgiliau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prin</a:t>
                      </a:r>
                      <a:endParaRPr lang="en-US" sz="90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dirty="0" err="1" smtClean="0"/>
                        <a:t>Adolygu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Cynllun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Sefydliadol</a:t>
                      </a:r>
                      <a:endParaRPr lang="en-US" sz="90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dirty="0" err="1" smtClean="0"/>
                        <a:t>Gweithredu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rhaglenni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newid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Ch3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Ch2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ODPM/ET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99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Pobl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Arferion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784">
                <a:tc>
                  <a:txBody>
                    <a:bodyPr/>
                    <a:lstStyle/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datblygu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Arweinwyr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Timau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ymgorffori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gweithio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mewn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partneriaeth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hyd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oed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fwy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drwy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gyfrwng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fforymau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Cyfarwyddiaeth</a:t>
                      </a:r>
                      <a:endParaRPr lang="en-US" sz="900" b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Peilot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werthuso</a:t>
                      </a:r>
                      <a:r>
                        <a:rPr lang="en-US" sz="900" dirty="0" smtClean="0"/>
                        <a:t> a </a:t>
                      </a:r>
                      <a:r>
                        <a:rPr lang="en-US" sz="900" dirty="0" err="1" smtClean="0"/>
                        <a:t>rhaglen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ei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lle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Egwyddorion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Cytundeb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Partneriaeth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newydd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ymgorffori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Cyfarwyddiaethau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Ch2</a:t>
                      </a:r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endParaRPr lang="en-GB" sz="900" baseline="0" dirty="0" smtClean="0"/>
                    </a:p>
                    <a:p>
                      <a:pPr marL="92075" indent="-92075">
                        <a:buFont typeface="Arial" panose="020B0604020202020204" pitchFamily="34" charset="0"/>
                        <a:buChar char="•"/>
                      </a:pPr>
                      <a:r>
                        <a:rPr lang="en-GB" sz="900" dirty="0" smtClean="0"/>
                        <a:t>O Ch2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800" dirty="0" err="1" smtClean="0"/>
                        <a:t>Cyfarwyddiaethau</a:t>
                      </a:r>
                      <a:endParaRPr lang="en-GB" sz="8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23528" y="34336"/>
            <a:ext cx="4752528" cy="4387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 smtClean="0">
                <a:solidFill>
                  <a:srgbClr val="C00000"/>
                </a:solidFill>
              </a:rPr>
              <a:t>Ein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Cynllun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Darparu</a:t>
            </a:r>
            <a:r>
              <a:rPr lang="en-GB" sz="2000" dirty="0" smtClean="0">
                <a:solidFill>
                  <a:srgbClr val="C00000"/>
                </a:solidFill>
              </a:rPr>
              <a:t> 2016/17 </a:t>
            </a:r>
            <a:r>
              <a:rPr lang="en-GB" sz="2000" dirty="0" err="1" smtClean="0">
                <a:solidFill>
                  <a:srgbClr val="C00000"/>
                </a:solidFill>
              </a:rPr>
              <a:t>parhad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5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635172"/>
              </p:ext>
            </p:extLst>
          </p:nvPr>
        </p:nvGraphicFramePr>
        <p:xfrm>
          <a:off x="40023" y="460514"/>
          <a:ext cx="9031637" cy="584617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079465"/>
                <a:gridCol w="1872208"/>
                <a:gridCol w="936104"/>
                <a:gridCol w="1143860"/>
              </a:tblGrid>
              <a:tr h="5951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600" baseline="0" dirty="0" err="1" smtClean="0"/>
                        <a:t>Gweithredoedd</a:t>
                      </a:r>
                      <a:endParaRPr lang="en-GB" sz="1600" dirty="0" smtClean="0"/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Mesur</a:t>
                      </a:r>
                      <a:endParaRPr lang="en-GB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 smtClean="0"/>
                        <a:t>(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ble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bo’n</a:t>
                      </a:r>
                      <a:r>
                        <a:rPr lang="en-GB" sz="9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900" dirty="0" err="1" smtClean="0">
                          <a:latin typeface="+mn-lt"/>
                          <a:ea typeface="Times New Roman"/>
                          <a:cs typeface="Times New Roman"/>
                        </a:rPr>
                        <a:t>berthnasol</a:t>
                      </a:r>
                      <a:r>
                        <a:rPr lang="en-GB" sz="900" dirty="0" smtClean="0"/>
                        <a:t> 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err="1" smtClean="0"/>
                        <a:t>Dyddiad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900" dirty="0" smtClean="0"/>
                        <a:t>(</a:t>
                      </a:r>
                      <a:r>
                        <a:rPr lang="en-GB" sz="900" dirty="0" err="1" smtClean="0"/>
                        <a:t>Chwarter</a:t>
                      </a:r>
                      <a:r>
                        <a:rPr lang="en-GB" sz="900" dirty="0" smtClean="0"/>
                        <a:t> 16/17)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Arwain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gan</a:t>
                      </a:r>
                      <a:endParaRPr lang="en-GB" sz="16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F8A"/>
                    </a:solidFill>
                  </a:tcPr>
                </a:tc>
              </a:tr>
              <a:tr h="26783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Pobl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Systemau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94551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cwblhau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gweithredu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gwerthuso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swyddi</a:t>
                      </a:r>
                      <a:r>
                        <a:rPr lang="en-US" sz="900" b="0" dirty="0" smtClean="0"/>
                        <a:t> a </a:t>
                      </a:r>
                      <a:r>
                        <a:rPr lang="en-US" sz="900" b="0" dirty="0" err="1" smtClean="0"/>
                        <a:t>modelu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cyflog</a:t>
                      </a:r>
                      <a:endParaRPr lang="en-US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adolygu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sut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gallwn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symleiddio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lwfansau</a:t>
                      </a:r>
                      <a:endParaRPr lang="en-US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cwblhau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casgliad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Bolisïau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Pobl</a:t>
                      </a:r>
                      <a:r>
                        <a:rPr lang="en-US" sz="900" b="0" dirty="0" smtClean="0"/>
                        <a:t>, ac </a:t>
                      </a:r>
                      <a:r>
                        <a:rPr lang="en-US" sz="900" b="0" dirty="0" err="1" smtClean="0"/>
                        <a:t>adolygu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rhai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mwy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hirdymor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ôl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galw</a:t>
                      </a:r>
                      <a:endParaRPr lang="en-US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adnabod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darparu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cyfleoedd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gynyddu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ymarferoldeb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FyCNC/MyNRW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Cytunwyd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</a:t>
                      </a:r>
                      <a:r>
                        <a:rPr lang="en-US" sz="900" dirty="0" smtClean="0"/>
                        <a:t> a </a:t>
                      </a:r>
                      <a:r>
                        <a:rPr lang="en-US" sz="900" dirty="0" err="1" smtClean="0"/>
                        <a:t>gweithredwyd</a:t>
                      </a:r>
                      <a:r>
                        <a:rPr lang="en-US" sz="900" dirty="0" smtClean="0"/>
                        <a:t> Model </a:t>
                      </a:r>
                      <a:r>
                        <a:rPr lang="en-US" sz="900" dirty="0" err="1" smtClean="0"/>
                        <a:t>Graddfa</a:t>
                      </a:r>
                      <a:r>
                        <a:rPr lang="en-US" sz="900" dirty="0" smtClean="0"/>
                        <a:t> / </a:t>
                      </a:r>
                      <a:r>
                        <a:rPr lang="en-US" sz="900" dirty="0" err="1" smtClean="0"/>
                        <a:t>Cyflog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newydd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Cytunwyd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</a:t>
                      </a:r>
                      <a:r>
                        <a:rPr lang="en-US" sz="900" dirty="0" smtClean="0"/>
                        <a:t> a </a:t>
                      </a:r>
                      <a:r>
                        <a:rPr lang="en-US" sz="900" dirty="0" err="1" smtClean="0"/>
                        <a:t>gweithredwyd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newidiadau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lwfansau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Gweithredwyd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Polisïau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Pobl</a:t>
                      </a:r>
                      <a:r>
                        <a:rPr lang="en-US" sz="900" dirty="0" smtClean="0"/>
                        <a:t> a </a:t>
                      </a:r>
                      <a:r>
                        <a:rPr lang="en-US" sz="900" dirty="0" err="1" smtClean="0"/>
                        <a:t>gweithdrefnau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diwygiedig</a:t>
                      </a:r>
                      <a:r>
                        <a:rPr lang="en-US" sz="900" dirty="0" smtClean="0"/>
                        <a:t> 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Ymarferoldeb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ychwanegol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gael</a:t>
                      </a:r>
                      <a:r>
                        <a:rPr lang="en-US" sz="900" dirty="0" smtClean="0"/>
                        <a:t> ac </a:t>
                      </a:r>
                      <a:r>
                        <a:rPr lang="en-US" sz="900" dirty="0" err="1" smtClean="0"/>
                        <a:t>yn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cefnogi’r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busnes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Ch3/4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Ch3/4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Bwrdd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Prosiect</a:t>
                      </a:r>
                      <a:r>
                        <a:rPr lang="en-GB" sz="900" dirty="0" smtClean="0"/>
                        <a:t> GS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900" dirty="0" err="1" smtClean="0"/>
                        <a:t>Bwrdd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Rhaglen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MyNRW</a:t>
                      </a: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4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Pobl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‘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Hinsawdd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’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tîm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24956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baseline="0" dirty="0" err="1" smtClean="0"/>
                        <a:t>Byddwn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ni’n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ailasesu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hinsawdd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Lles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Iechyd</a:t>
                      </a:r>
                      <a:r>
                        <a:rPr lang="en-US" sz="900" b="0" baseline="0" dirty="0" smtClean="0"/>
                        <a:t> a </a:t>
                      </a:r>
                      <a:r>
                        <a:rPr lang="en-US" sz="900" b="0" baseline="0" dirty="0" err="1" smtClean="0"/>
                        <a:t>Diogelwch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wirio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cynnydd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yn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erbyn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strategaeth</a:t>
                      </a:r>
                      <a:endParaRPr lang="en-US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baseline="0" dirty="0" err="1" smtClean="0"/>
                        <a:t>Byddwn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ni’n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datblygu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hagwedd</a:t>
                      </a:r>
                      <a:r>
                        <a:rPr lang="en-US" sz="900" b="0" baseline="0" dirty="0" smtClean="0"/>
                        <a:t> at </a:t>
                      </a:r>
                      <a:r>
                        <a:rPr lang="en-US" sz="900" b="0" baseline="0" dirty="0" err="1" smtClean="0"/>
                        <a:t>gefnogi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effeithiolrwydd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timau</a:t>
                      </a:r>
                      <a:endParaRPr lang="en-US" sz="900" b="0" baseline="0" dirty="0" smtClean="0"/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§"/>
                      </a:pPr>
                      <a:endParaRPr lang="en-GB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Mesurau</a:t>
                      </a:r>
                      <a:r>
                        <a:rPr lang="en-US" sz="900" dirty="0" smtClean="0"/>
                        <a:t> a </a:t>
                      </a:r>
                      <a:r>
                        <a:rPr lang="en-US" sz="900" dirty="0" err="1" smtClean="0"/>
                        <a:t>gweithredoedd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hinsawdd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LlID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diweddaru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Agwedd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gytuno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a’i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dreialu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900" dirty="0" err="1" smtClean="0"/>
                        <a:t>DirecCyfarwyddiaethautorates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4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Rheoli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Pobl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: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Gwaith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a 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Sgiliau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9279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baseline="0" dirty="0" err="1" smtClean="0"/>
                        <a:t>Byddwn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ni’n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darparu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gofynion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hyfforddi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Iechyd</a:t>
                      </a:r>
                      <a:r>
                        <a:rPr lang="en-US" sz="900" b="0" baseline="0" dirty="0" smtClean="0"/>
                        <a:t> a </a:t>
                      </a:r>
                      <a:r>
                        <a:rPr lang="en-US" sz="900" b="0" baseline="0" dirty="0" err="1" smtClean="0"/>
                        <a:t>Diogelwch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ar</a:t>
                      </a:r>
                      <a:r>
                        <a:rPr lang="en-US" sz="900" b="0" baseline="0" dirty="0" smtClean="0"/>
                        <a:t> draws CNC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baseline="0" dirty="0" err="1" smtClean="0"/>
                        <a:t>Byddwn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ni’n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ystyried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gofynion</a:t>
                      </a:r>
                      <a:r>
                        <a:rPr lang="en-US" sz="900" b="0" baseline="0" dirty="0" smtClean="0"/>
                        <a:t> ail-</a:t>
                      </a:r>
                      <a:r>
                        <a:rPr lang="en-US" sz="900" b="0" baseline="0" dirty="0" err="1" smtClean="0"/>
                        <a:t>sgilio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wrth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i'r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Adolygiadau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Meysydd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Busnes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ymddangos</a:t>
                      </a:r>
                      <a:r>
                        <a:rPr lang="en-US" sz="900" b="0" baseline="0" dirty="0" smtClean="0"/>
                        <a:t>, </a:t>
                      </a:r>
                      <a:r>
                        <a:rPr lang="en-US" sz="900" b="0" baseline="0" dirty="0" err="1" smtClean="0"/>
                        <a:t>er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mwyn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gwneud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y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gorau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adleoli</a:t>
                      </a:r>
                      <a:endParaRPr lang="en-US" sz="900" b="0" baseline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baseline="0" dirty="0" err="1" smtClean="0"/>
                        <a:t>Byddwn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ni’n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parhau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i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ddatblygu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ein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defnydd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o’r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Gymraeg</a:t>
                      </a:r>
                      <a:r>
                        <a:rPr lang="en-US" sz="900" b="0" baseline="0" dirty="0" smtClean="0"/>
                        <a:t>, </a:t>
                      </a:r>
                      <a:r>
                        <a:rPr lang="en-US" sz="900" b="0" baseline="0" dirty="0" err="1" smtClean="0"/>
                        <a:t>gyda’r</a:t>
                      </a:r>
                      <a:r>
                        <a:rPr lang="en-US" sz="900" b="0" baseline="0" dirty="0" smtClean="0"/>
                        <a:t> nod </a:t>
                      </a:r>
                      <a:r>
                        <a:rPr lang="en-US" sz="900" b="0" baseline="0" dirty="0" err="1" smtClean="0"/>
                        <a:t>o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gwrdd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â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Safonau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Comisiynydd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y</a:t>
                      </a:r>
                      <a:r>
                        <a:rPr lang="en-US" sz="900" b="0" baseline="0" dirty="0" smtClean="0"/>
                        <a:t> </a:t>
                      </a:r>
                      <a:r>
                        <a:rPr lang="en-US" sz="900" b="0" baseline="0" dirty="0" err="1" smtClean="0"/>
                        <a:t>Gymraeg</a:t>
                      </a:r>
                      <a:endParaRPr lang="en-US" sz="900" b="0" baseline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‘</a:t>
                      </a:r>
                      <a:r>
                        <a:rPr lang="en-US" sz="900" dirty="0" err="1" smtClean="0"/>
                        <a:t>Darparwyd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rhaglen</a:t>
                      </a:r>
                      <a:r>
                        <a:rPr lang="en-US" sz="900" dirty="0" smtClean="0"/>
                        <a:t> ‘</a:t>
                      </a:r>
                      <a:r>
                        <a:rPr lang="en-US" sz="900" dirty="0" err="1" smtClean="0"/>
                        <a:t>Blwyddyn</a:t>
                      </a:r>
                      <a:r>
                        <a:rPr lang="en-US" sz="900" dirty="0" smtClean="0"/>
                        <a:t> 2’ – </a:t>
                      </a:r>
                      <a:r>
                        <a:rPr lang="en-US" sz="900" dirty="0" err="1" smtClean="0"/>
                        <a:t>sgoriau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hinsawdd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LlID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gwell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smtClean="0"/>
                        <a:t>Ail-</a:t>
                      </a:r>
                      <a:r>
                        <a:rPr lang="en-US" sz="900" dirty="0" err="1" smtClean="0"/>
                        <a:t>sgilio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yn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ôl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galw</a:t>
                      </a:r>
                      <a:endParaRPr lang="en-US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US" sz="900" dirty="0" err="1" smtClean="0"/>
                        <a:t>Safonau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wedi’u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cwrdd</a:t>
                      </a:r>
                      <a:endParaRPr lang="en-US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endParaRPr lang="en-GB" sz="900" dirty="0" smtClean="0"/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Ch4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800" dirty="0" err="1" smtClean="0"/>
                        <a:t>Cyfarwyddiaethau</a:t>
                      </a:r>
                      <a:endParaRPr lang="en-GB" sz="80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800" dirty="0" err="1" smtClean="0"/>
                        <a:t>Cyfarwyddiaethau</a:t>
                      </a:r>
                      <a:endParaRPr lang="en-GB" sz="800" dirty="0" smtClean="0"/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ODPM/ </a:t>
                      </a:r>
                      <a:r>
                        <a:rPr lang="en-GB" sz="800" dirty="0" err="1" smtClean="0"/>
                        <a:t>Cyfarwyddiaethau</a:t>
                      </a:r>
                      <a:endParaRPr lang="en-GB" sz="8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226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   </a:t>
                      </a:r>
                      <a:r>
                        <a:rPr lang="en-GB" sz="1200" b="1" dirty="0" err="1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Rheoli</a:t>
                      </a: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200" b="1" dirty="0" err="1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Pobl</a:t>
                      </a:r>
                      <a:r>
                        <a:rPr lang="en-GB" sz="1200" b="1" dirty="0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: </a:t>
                      </a:r>
                      <a:r>
                        <a:rPr lang="en-GB" sz="1200" b="1" dirty="0" err="1" smtClean="0">
                          <a:solidFill>
                            <a:srgbClr val="FFFFFF"/>
                          </a:solidFill>
                          <a:latin typeface="+mn-lt"/>
                          <a:ea typeface="Cambria"/>
                          <a:cs typeface="Times New Roman"/>
                        </a:rPr>
                        <a:t>Ysgogiad</a:t>
                      </a:r>
                      <a:endParaRPr lang="en-GB" sz="1000" dirty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056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parhau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i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ymwneud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well </a:t>
                      </a:r>
                      <a:r>
                        <a:rPr lang="en-US" sz="900" b="0" dirty="0" err="1" smtClean="0"/>
                        <a:t>ar</a:t>
                      </a:r>
                      <a:r>
                        <a:rPr lang="en-US" sz="900" b="0" dirty="0" smtClean="0"/>
                        <a:t> draws </a:t>
                      </a:r>
                      <a:r>
                        <a:rPr lang="en-US" sz="900" b="0" dirty="0" err="1" smtClean="0"/>
                        <a:t>y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sefydliad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fel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bod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gwrando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effeithiol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yn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digwydd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faterion</a:t>
                      </a:r>
                      <a:r>
                        <a:rPr lang="en-US" sz="900" b="0" dirty="0" smtClean="0"/>
                        <a:t> go </a:t>
                      </a:r>
                      <a:r>
                        <a:rPr lang="en-US" sz="900" b="0" dirty="0" err="1" smtClean="0"/>
                        <a:t>iawn</a:t>
                      </a:r>
                      <a:r>
                        <a:rPr lang="en-US" sz="900" b="0" dirty="0" smtClean="0"/>
                        <a:t>, a </a:t>
                      </a:r>
                      <a:r>
                        <a:rPr lang="en-US" sz="900" b="0" dirty="0" err="1" smtClean="0"/>
                        <a:t>gwell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dealltwriaeth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o</a:t>
                      </a:r>
                      <a:r>
                        <a:rPr lang="en-US" sz="900" b="0" dirty="0" smtClean="0"/>
                        <a:t> ran </a:t>
                      </a:r>
                      <a:r>
                        <a:rPr lang="en-US" sz="900" b="0" dirty="0" err="1" smtClean="0"/>
                        <a:t>cyfeiriad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dirty="0" err="1" smtClean="0"/>
                        <a:t>Indecs</a:t>
                      </a:r>
                      <a:r>
                        <a:rPr lang="en-US" sz="900" dirty="0" smtClean="0"/>
                        <a:t> </a:t>
                      </a:r>
                      <a:r>
                        <a:rPr lang="en-US" sz="900" dirty="0" err="1" smtClean="0"/>
                        <a:t>Ymwneud</a:t>
                      </a:r>
                      <a:r>
                        <a:rPr lang="en-US" sz="900" dirty="0" smtClean="0"/>
                        <a:t> </a:t>
                      </a:r>
                      <a:r>
                        <a:rPr lang="en-GB" sz="900" baseline="0" dirty="0" smtClean="0"/>
                        <a:t>+ 5%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90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 / </a:t>
                      </a:r>
                      <a:r>
                        <a:rPr lang="en-GB" sz="900" dirty="0" err="1" smtClean="0"/>
                        <a:t>Pawb</a:t>
                      </a:r>
                      <a:endParaRPr lang="en-GB" sz="900" dirty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838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 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Rheoli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Pobl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: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anghenion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a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gwerthoedd</a:t>
                      </a:r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 </a:t>
                      </a:r>
                      <a:r>
                        <a:rPr lang="en-GB" sz="1200" b="1" dirty="0" err="1" smtClean="0">
                          <a:solidFill>
                            <a:schemeClr val="bg1"/>
                          </a:solidFill>
                          <a:latin typeface="+mn-lt"/>
                          <a:ea typeface="Cambria"/>
                          <a:cs typeface="Times New Roman"/>
                        </a:rPr>
                        <a:t>unigol</a:t>
                      </a:r>
                      <a:endParaRPr lang="en-GB" sz="1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35974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cynyddu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canlyniadau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Arolwg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Pobl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feysydd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cydnabyddedig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Cydraddoldeb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Amrywiaeth</a:t>
                      </a:r>
                      <a:endParaRPr lang="en-US" sz="900" b="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900" b="0" dirty="0" err="1" smtClean="0"/>
                        <a:t>Byddwn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ni’n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lleihau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ein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canlyniadau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Arolwg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Pobl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ar</a:t>
                      </a:r>
                      <a:r>
                        <a:rPr lang="en-US" sz="900" b="0" dirty="0" smtClean="0"/>
                        <a:t> </a:t>
                      </a:r>
                      <a:r>
                        <a:rPr lang="en-US" sz="900" b="0" dirty="0" err="1" smtClean="0"/>
                        <a:t>fwlio</a:t>
                      </a:r>
                      <a:r>
                        <a:rPr lang="en-US" sz="900" b="0" dirty="0" smtClean="0"/>
                        <a:t> ac </a:t>
                      </a:r>
                      <a:r>
                        <a:rPr lang="en-US" sz="900" b="0" dirty="0" err="1" smtClean="0"/>
                        <a:t>aflonyddu</a:t>
                      </a:r>
                      <a:endParaRPr lang="en-US" sz="900" b="0" dirty="0" smtClean="0"/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900" dirty="0" smtClean="0"/>
                        <a:t>+ 5% </a:t>
                      </a:r>
                      <a:r>
                        <a:rPr lang="en-US" sz="900" dirty="0" err="1" smtClean="0"/>
                        <a:t>Sgoriau</a:t>
                      </a:r>
                      <a:r>
                        <a:rPr lang="en-US" sz="900" dirty="0" smtClean="0"/>
                        <a:t> C&amp;A </a:t>
                      </a:r>
                      <a:endParaRPr lang="en-GB" sz="9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Lleihad</a:t>
                      </a:r>
                      <a:r>
                        <a:rPr lang="en-GB" sz="900" dirty="0" smtClean="0"/>
                        <a:t> </a:t>
                      </a:r>
                      <a:r>
                        <a:rPr lang="en-GB" sz="900" dirty="0" err="1" smtClean="0"/>
                        <a:t>o</a:t>
                      </a:r>
                      <a:r>
                        <a:rPr lang="en-GB" sz="900" dirty="0" smtClean="0"/>
                        <a:t> 6%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Erbyn</a:t>
                      </a:r>
                      <a:r>
                        <a:rPr lang="en-GB" sz="900" dirty="0" smtClean="0"/>
                        <a:t> Ch1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err="1" smtClean="0"/>
                        <a:t>Fforwm</a:t>
                      </a:r>
                      <a:r>
                        <a:rPr lang="en-GB" sz="900" baseline="0" dirty="0" smtClean="0"/>
                        <a:t> </a:t>
                      </a:r>
                      <a:r>
                        <a:rPr lang="en-GB" sz="900" dirty="0" smtClean="0"/>
                        <a:t>E&amp;D</a:t>
                      </a:r>
                    </a:p>
                    <a:p>
                      <a:pPr marL="92075" indent="-92075">
                        <a:buFont typeface="Wingdings" panose="05000000000000000000" pitchFamily="2" charset="2"/>
                        <a:buChar char="§"/>
                      </a:pPr>
                      <a:r>
                        <a:rPr lang="en-GB" sz="900" dirty="0" smtClean="0"/>
                        <a:t>ET/LT/MT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1520" y="21760"/>
            <a:ext cx="4608512" cy="43875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 err="1" smtClean="0">
                <a:solidFill>
                  <a:srgbClr val="C00000"/>
                </a:solidFill>
              </a:rPr>
              <a:t>Ein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Cynllun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err="1" smtClean="0">
                <a:solidFill>
                  <a:srgbClr val="C00000"/>
                </a:solidFill>
              </a:rPr>
              <a:t>Darparu</a:t>
            </a:r>
            <a:r>
              <a:rPr lang="en-GB" sz="2000" dirty="0" smtClean="0">
                <a:solidFill>
                  <a:srgbClr val="C00000"/>
                </a:solidFill>
              </a:rPr>
              <a:t> 2016/17 </a:t>
            </a:r>
            <a:r>
              <a:rPr lang="en-GB" sz="2000" dirty="0" err="1" smtClean="0">
                <a:solidFill>
                  <a:srgbClr val="C00000"/>
                </a:solidFill>
              </a:rPr>
              <a:t>parhad</a:t>
            </a:r>
            <a:r>
              <a:rPr lang="en-GB" sz="1800" dirty="0" smtClean="0">
                <a:solidFill>
                  <a:srgbClr val="C00000"/>
                </a:solidFill>
              </a:rPr>
              <a:t> </a:t>
            </a:r>
            <a:r>
              <a:rPr lang="en-GB" sz="1800" dirty="0" smtClean="0"/>
              <a:t>	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8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6" name="Straight Connector 65"/>
          <p:cNvCxnSpPr/>
          <p:nvPr/>
        </p:nvCxnSpPr>
        <p:spPr>
          <a:xfrm>
            <a:off x="2487475" y="2998783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7475" y="2020110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420443" y="2225285"/>
            <a:ext cx="671786" cy="647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56935" y="2193693"/>
            <a:ext cx="671786" cy="647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359265" y="2219324"/>
            <a:ext cx="730298" cy="610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860663" y="2200709"/>
            <a:ext cx="730298" cy="6103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73166" y="4901349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392781" y="4001751"/>
            <a:ext cx="41954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83280" y="1021712"/>
            <a:ext cx="49975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588224" y="3085950"/>
            <a:ext cx="0" cy="9158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11760" y="2942623"/>
            <a:ext cx="0" cy="10591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969919" y="1007965"/>
            <a:ext cx="0" cy="3893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981289" y="1007965"/>
            <a:ext cx="0" cy="38933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9992" y="1330865"/>
            <a:ext cx="0" cy="47624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9512" y="116632"/>
            <a:ext cx="526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 smtClean="0">
                <a:solidFill>
                  <a:srgbClr val="004852"/>
                </a:solidFill>
                <a:ea typeface="Cambria"/>
                <a:cs typeface="Times New Roman"/>
              </a:rPr>
              <a:t>Ein</a:t>
            </a:r>
            <a:r>
              <a:rPr lang="en-GB" b="1" dirty="0" smtClean="0">
                <a:solidFill>
                  <a:srgbClr val="004852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852"/>
                </a:solidFill>
                <a:ea typeface="Cambria"/>
                <a:cs typeface="Times New Roman"/>
              </a:rPr>
              <a:t>fframwaith</a:t>
            </a:r>
            <a:r>
              <a:rPr lang="en-GB" b="1" dirty="0" smtClean="0">
                <a:solidFill>
                  <a:srgbClr val="004852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852"/>
                </a:solidFill>
                <a:ea typeface="Cambria"/>
                <a:cs typeface="Times New Roman"/>
              </a:rPr>
              <a:t>cysyniadol</a:t>
            </a:r>
            <a:r>
              <a:rPr lang="en-GB" b="1" dirty="0" smtClean="0">
                <a:solidFill>
                  <a:srgbClr val="004852"/>
                </a:solidFill>
                <a:ea typeface="Cambria"/>
                <a:cs typeface="Times New Roman"/>
              </a:rPr>
              <a:t>: Model</a:t>
            </a:r>
            <a:r>
              <a:rPr lang="en-GB" sz="1200" dirty="0" smtClean="0">
                <a:ea typeface="Cambria"/>
                <a:cs typeface="Times New Roman"/>
              </a:rPr>
              <a:t> </a:t>
            </a:r>
            <a:r>
              <a:rPr lang="en-GB" b="1" dirty="0" smtClean="0">
                <a:solidFill>
                  <a:srgbClr val="004852"/>
                </a:solidFill>
              </a:rPr>
              <a:t>Burke </a:t>
            </a:r>
            <a:r>
              <a:rPr lang="en-GB" b="1" dirty="0" err="1" smtClean="0">
                <a:solidFill>
                  <a:srgbClr val="004852"/>
                </a:solidFill>
              </a:rPr>
              <a:t>Litwin</a:t>
            </a:r>
            <a:r>
              <a:rPr lang="en-GB" sz="1000" dirty="0" smtClean="0">
                <a:latin typeface="Times"/>
                <a:ea typeface="Times New Roman"/>
                <a:cs typeface="Times New Roman"/>
              </a:rPr>
              <a:t> </a:t>
            </a:r>
            <a:endParaRPr lang="en-GB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300600" y="550765"/>
            <a:ext cx="2330921" cy="914400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r>
              <a:rPr lang="en-GB" sz="1400" b="1" dirty="0" err="1" smtClean="0">
                <a:solidFill>
                  <a:srgbClr val="002060"/>
                </a:solidFill>
                <a:ea typeface="Cambria"/>
                <a:cs typeface="Times New Roman"/>
              </a:rPr>
              <a:t>Amgylchedd</a:t>
            </a:r>
            <a:r>
              <a:rPr lang="en-GB" sz="1400" b="1" dirty="0" smtClean="0">
                <a:solidFill>
                  <a:srgbClr val="002060"/>
                </a:solidFill>
                <a:ea typeface="Cambria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002060"/>
                </a:solidFill>
                <a:ea typeface="Cambria"/>
                <a:cs typeface="Times New Roman"/>
              </a:rPr>
              <a:t>allanol</a:t>
            </a:r>
            <a:r>
              <a:rPr lang="en-GB" sz="1400" dirty="0" smtClean="0"/>
              <a:t> </a:t>
            </a:r>
          </a:p>
          <a:p>
            <a:pPr algn="ctr"/>
            <a:r>
              <a:rPr lang="en-GB" sz="1050" dirty="0" err="1" smtClean="0">
                <a:solidFill>
                  <a:schemeClr val="tx1"/>
                </a:solidFill>
              </a:rPr>
              <a:t>e.e</a:t>
            </a:r>
            <a:r>
              <a:rPr lang="en-GB" sz="1050" dirty="0" smtClean="0">
                <a:solidFill>
                  <a:schemeClr val="tx1"/>
                </a:solidFill>
              </a:rPr>
              <a:t>. </a:t>
            </a:r>
            <a:r>
              <a:rPr lang="en-GB" sz="1050" dirty="0" err="1" smtClean="0">
                <a:solidFill>
                  <a:schemeClr val="tx1"/>
                </a:solidFill>
              </a:rPr>
              <a:t>cyd-destun</a:t>
            </a:r>
            <a:r>
              <a:rPr lang="en-GB" sz="1050" dirty="0" smtClean="0">
                <a:solidFill>
                  <a:schemeClr val="tx1"/>
                </a:solidFill>
              </a:rPr>
              <a:t> </a:t>
            </a:r>
            <a:r>
              <a:rPr lang="en-GB" sz="1050" dirty="0" err="1" smtClean="0">
                <a:solidFill>
                  <a:schemeClr val="tx1"/>
                </a:solidFill>
              </a:rPr>
              <a:t>economaidd</a:t>
            </a:r>
            <a:r>
              <a:rPr lang="en-GB" sz="1050" dirty="0" smtClean="0">
                <a:solidFill>
                  <a:schemeClr val="tx1"/>
                </a:solidFill>
              </a:rPr>
              <a:t>, </a:t>
            </a:r>
            <a:r>
              <a:rPr lang="en-GB" sz="1050" dirty="0" err="1" smtClean="0">
                <a:solidFill>
                  <a:schemeClr val="tx1"/>
                </a:solidFill>
              </a:rPr>
              <a:t>newid</a:t>
            </a:r>
            <a:r>
              <a:rPr lang="en-GB" sz="1050" dirty="0" smtClean="0">
                <a:solidFill>
                  <a:schemeClr val="tx1"/>
                </a:solidFill>
              </a:rPr>
              <a:t> </a:t>
            </a:r>
            <a:r>
              <a:rPr lang="en-GB" sz="1050" dirty="0" err="1" smtClean="0">
                <a:solidFill>
                  <a:schemeClr val="tx1"/>
                </a:solidFill>
              </a:rPr>
              <a:t>mewn</a:t>
            </a:r>
            <a:r>
              <a:rPr lang="en-GB" sz="1050" dirty="0" smtClean="0">
                <a:solidFill>
                  <a:schemeClr val="tx1"/>
                </a:solidFill>
              </a:rPr>
              <a:t> </a:t>
            </a:r>
            <a:r>
              <a:rPr lang="en-GB" sz="1050" dirty="0" err="1" smtClean="0">
                <a:solidFill>
                  <a:schemeClr val="tx1"/>
                </a:solidFill>
              </a:rPr>
              <a:t>demograffeg</a:t>
            </a:r>
            <a:endParaRPr lang="en-GB" sz="1050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 smtClean="0">
              <a:solidFill>
                <a:srgbClr val="002060"/>
              </a:solidFill>
            </a:endParaRPr>
          </a:p>
          <a:p>
            <a:pPr algn="ctr"/>
            <a:endParaRPr lang="en-GB" sz="1200" b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4438" y="1673552"/>
            <a:ext cx="2415962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GB" sz="1300" b="1" dirty="0" err="1" smtClean="0">
                <a:solidFill>
                  <a:srgbClr val="FFC000"/>
                </a:solidFill>
                <a:ea typeface="Cambria"/>
                <a:cs typeface="Times New Roman"/>
              </a:rPr>
              <a:t>Cenhadaeth</a:t>
            </a:r>
            <a:r>
              <a:rPr lang="en-GB" sz="1300" b="1" dirty="0" smtClean="0">
                <a:solidFill>
                  <a:srgbClr val="FFC000"/>
                </a:solidFill>
                <a:ea typeface="Cambria"/>
                <a:cs typeface="Times New Roman"/>
              </a:rPr>
              <a:t> a </a:t>
            </a:r>
            <a:r>
              <a:rPr lang="en-GB" sz="1300" b="1" dirty="0" err="1" smtClean="0">
                <a:solidFill>
                  <a:srgbClr val="FFC000"/>
                </a:solidFill>
                <a:ea typeface="Cambria"/>
                <a:cs typeface="Times New Roman"/>
              </a:rPr>
              <a:t>Strategaeth</a:t>
            </a:r>
            <a:r>
              <a:rPr lang="en-GB" sz="1300" b="1" dirty="0" smtClean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en-GB" sz="13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Cynllun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Corfforaethol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2017-22</a:t>
            </a: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Adolygiadau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Meysydd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Busnes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rheoli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cyfoeth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naturiol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04476" y="1659384"/>
            <a:ext cx="2333178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FFC000"/>
                </a:solidFill>
                <a:ea typeface="Cambria"/>
                <a:cs typeface="Times New Roman"/>
              </a:rPr>
              <a:t>Arweiniad</a:t>
            </a:r>
            <a:endParaRPr lang="en-GB" sz="14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datblygu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arweinyddiaeth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814214" y="1658825"/>
            <a:ext cx="2333178" cy="775055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FFC000"/>
                </a:solidFill>
                <a:ea typeface="Cambria"/>
                <a:cs typeface="Times New Roman"/>
              </a:rPr>
              <a:t>Diwylliant</a:t>
            </a:r>
            <a:endParaRPr lang="en-GB" sz="14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gwerthoedd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sefydliadol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‘Y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ffordd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wneud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pethau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fan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hyn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85800" y="2590800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0070C0"/>
                </a:solidFill>
                <a:ea typeface="Cambria"/>
                <a:cs typeface="Times New Roman"/>
              </a:rPr>
              <a:t>Strwythur</a:t>
            </a:r>
            <a:r>
              <a:rPr lang="en-GB" sz="1000" dirty="0" smtClean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cynllun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sefydliad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75479" y="2628569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0070C0"/>
                </a:solidFill>
                <a:ea typeface="Cambria"/>
                <a:cs typeface="Times New Roman"/>
              </a:rPr>
              <a:t>Arferion</a:t>
            </a:r>
            <a:r>
              <a:rPr lang="en-GB" sz="1400" b="1" dirty="0" smtClean="0">
                <a:solidFill>
                  <a:srgbClr val="0070C0"/>
                </a:solidFill>
                <a:ea typeface="Cambria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0070C0"/>
                </a:solidFill>
                <a:ea typeface="Cambria"/>
                <a:cs typeface="Times New Roman"/>
              </a:rPr>
              <a:t>rheoli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rheoli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newid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Lles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Iechyd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Diogelwch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03330" y="2628569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rgbClr val="0070C0"/>
                </a:solidFill>
              </a:rPr>
              <a:t>Systemau</a:t>
            </a:r>
            <a:endParaRPr lang="en-GB" sz="1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Gwerthuso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swyddi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Systemau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TG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76600" y="3581400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‘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Hinsawdd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’ 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Tîm</a:t>
            </a:r>
            <a:r>
              <a:rPr lang="en-GB" sz="1200" dirty="0" smtClean="0">
                <a:ea typeface="Cambria"/>
                <a:cs typeface="Times New Roman"/>
              </a:rPr>
              <a:t> 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effeithiolrwydd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tîm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45504" y="4544784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Tasgau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 a 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Sgiliau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Unigol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e.e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rheoli</a:t>
            </a:r>
            <a:r>
              <a:rPr lang="en-US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05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perfformiad</a:t>
            </a:r>
            <a:endParaRPr lang="en-US" sz="105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76600" y="4572000"/>
            <a:ext cx="2333178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Ysgogiad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GB" sz="1050" dirty="0" err="1" smtClean="0">
                <a:solidFill>
                  <a:srgbClr val="000000"/>
                </a:solidFill>
              </a:rPr>
              <a:t>e.e</a:t>
            </a:r>
            <a:r>
              <a:rPr lang="en-GB" sz="1050" dirty="0" smtClean="0">
                <a:solidFill>
                  <a:srgbClr val="000000"/>
                </a:solidFill>
              </a:rPr>
              <a:t>. </a:t>
            </a:r>
            <a:r>
              <a:rPr lang="en-GB" sz="1050" dirty="0" err="1" smtClean="0">
                <a:solidFill>
                  <a:srgbClr val="000000"/>
                </a:solidFill>
              </a:rPr>
              <a:t>bodlonrwydd</a:t>
            </a:r>
            <a:r>
              <a:rPr lang="en-GB" sz="1050" dirty="0" smtClean="0">
                <a:solidFill>
                  <a:srgbClr val="000000"/>
                </a:solidFill>
              </a:rPr>
              <a:t> </a:t>
            </a:r>
            <a:r>
              <a:rPr lang="en-GB" sz="1050" dirty="0" err="1" smtClean="0">
                <a:solidFill>
                  <a:srgbClr val="000000"/>
                </a:solidFill>
              </a:rPr>
              <a:t>swydd</a:t>
            </a:r>
            <a:r>
              <a:rPr lang="en-GB" sz="1050" dirty="0" smtClean="0">
                <a:solidFill>
                  <a:srgbClr val="000000"/>
                </a:solidFill>
              </a:rPr>
              <a:t>, </a:t>
            </a:r>
            <a:r>
              <a:rPr lang="en-GB" sz="1050" dirty="0" err="1" smtClean="0">
                <a:solidFill>
                  <a:srgbClr val="000000"/>
                </a:solidFill>
              </a:rPr>
              <a:t>ymwneud</a:t>
            </a:r>
            <a:endParaRPr lang="en-GB" sz="1050" dirty="0" smtClean="0">
              <a:solidFill>
                <a:srgbClr val="000000"/>
              </a:solidFill>
            </a:endParaRPr>
          </a:p>
          <a:p>
            <a:pPr algn="ctr"/>
            <a:endParaRPr lang="en-GB" sz="1050" dirty="0" smtClean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791200" y="4572000"/>
            <a:ext cx="2520280" cy="772475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Gofynion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 a 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gwerthoedd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227122"/>
                </a:solidFill>
                <a:ea typeface="Cambria"/>
                <a:cs typeface="Times New Roman"/>
              </a:rPr>
              <a:t>unigol</a:t>
            </a:r>
            <a:r>
              <a:rPr lang="en-GB" sz="1400" b="1" dirty="0" smtClean="0">
                <a:solidFill>
                  <a:srgbClr val="227122"/>
                </a:solidFill>
                <a:ea typeface="Cambria"/>
                <a:cs typeface="Times New Roman"/>
              </a:rPr>
              <a:t> 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r>
              <a:rPr lang="en-GB" sz="1050" dirty="0" err="1" smtClean="0">
                <a:solidFill>
                  <a:srgbClr val="000000"/>
                </a:solidFill>
              </a:rPr>
              <a:t>e.e</a:t>
            </a:r>
            <a:r>
              <a:rPr lang="en-GB" sz="1050" dirty="0" smtClean="0">
                <a:solidFill>
                  <a:srgbClr val="000000"/>
                </a:solidFill>
              </a:rPr>
              <a:t>. </a:t>
            </a:r>
            <a:r>
              <a:rPr lang="en-GB" sz="1050" dirty="0" err="1" smtClean="0">
                <a:solidFill>
                  <a:srgbClr val="000000"/>
                </a:solidFill>
              </a:rPr>
              <a:t>datblygiad</a:t>
            </a:r>
            <a:r>
              <a:rPr lang="en-GB" sz="1050" dirty="0" smtClean="0">
                <a:solidFill>
                  <a:srgbClr val="000000"/>
                </a:solidFill>
              </a:rPr>
              <a:t> </a:t>
            </a:r>
            <a:r>
              <a:rPr lang="en-GB" sz="1050" dirty="0" err="1" smtClean="0">
                <a:solidFill>
                  <a:srgbClr val="000000"/>
                </a:solidFill>
              </a:rPr>
              <a:t>personol</a:t>
            </a:r>
            <a:r>
              <a:rPr lang="en-GB" sz="1050" dirty="0" smtClean="0">
                <a:solidFill>
                  <a:srgbClr val="000000"/>
                </a:solidFill>
              </a:rPr>
              <a:t>, </a:t>
            </a:r>
            <a:r>
              <a:rPr lang="en-GB" sz="1050" dirty="0" err="1" smtClean="0">
                <a:solidFill>
                  <a:srgbClr val="000000"/>
                </a:solidFill>
              </a:rPr>
              <a:t>gwerthoedd</a:t>
            </a:r>
            <a:r>
              <a:rPr lang="en-GB" sz="1050" dirty="0" smtClean="0">
                <a:solidFill>
                  <a:srgbClr val="000000"/>
                </a:solidFill>
              </a:rPr>
              <a:t> </a:t>
            </a:r>
            <a:r>
              <a:rPr lang="en-GB" sz="1050" dirty="0" err="1" smtClean="0">
                <a:solidFill>
                  <a:srgbClr val="000000"/>
                </a:solidFill>
              </a:rPr>
              <a:t>personol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855918" y="5474054"/>
            <a:ext cx="3458559" cy="772475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err="1" smtClean="0">
                <a:solidFill>
                  <a:srgbClr val="C00000"/>
                </a:solidFill>
              </a:rPr>
              <a:t>Perfformiad</a:t>
            </a:r>
            <a:r>
              <a:rPr lang="en-GB" sz="1400" b="1" dirty="0" smtClean="0">
                <a:solidFill>
                  <a:srgbClr val="C00000"/>
                </a:solidFill>
              </a:rPr>
              <a:t> </a:t>
            </a:r>
            <a:r>
              <a:rPr lang="en-GB" sz="1400" b="1" dirty="0" err="1" smtClean="0">
                <a:solidFill>
                  <a:srgbClr val="C00000"/>
                </a:solidFill>
              </a:rPr>
              <a:t>Pobl</a:t>
            </a:r>
            <a:r>
              <a:rPr lang="en-GB" sz="1400" b="1" dirty="0" smtClean="0">
                <a:solidFill>
                  <a:srgbClr val="C00000"/>
                </a:solidFill>
              </a:rPr>
              <a:t>, </a:t>
            </a:r>
            <a:r>
              <a:rPr lang="en-GB" sz="1400" b="1" dirty="0" err="1" smtClean="0">
                <a:solidFill>
                  <a:srgbClr val="C00000"/>
                </a:solidFill>
              </a:rPr>
              <a:t>Timau</a:t>
            </a:r>
            <a:r>
              <a:rPr lang="en-GB" sz="1400" b="1" dirty="0" smtClean="0">
                <a:solidFill>
                  <a:srgbClr val="C00000"/>
                </a:solidFill>
              </a:rPr>
              <a:t> a </a:t>
            </a:r>
            <a:r>
              <a:rPr lang="en-GB" sz="1400" b="1" dirty="0" err="1" smtClean="0">
                <a:solidFill>
                  <a:srgbClr val="C00000"/>
                </a:solidFill>
              </a:rPr>
              <a:t>Sefydliad</a:t>
            </a:r>
            <a:endParaRPr lang="en-GB" sz="1400" b="1" dirty="0" smtClean="0">
              <a:solidFill>
                <a:srgbClr val="C00000"/>
              </a:solidFill>
            </a:endParaRPr>
          </a:p>
          <a:p>
            <a:pPr algn="ctr">
              <a:spcAft>
                <a:spcPts val="0"/>
              </a:spcAft>
            </a:pP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e.e</a:t>
            </a:r>
            <a:r>
              <a:rPr lang="en-GB" sz="1050" dirty="0" smtClean="0">
                <a:solidFill>
                  <a:srgbClr val="000000"/>
                </a:solidFill>
                <a:ea typeface="Cambria"/>
                <a:cs typeface="Times New Roman"/>
              </a:rPr>
              <a:t>. </a:t>
            </a: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allbynnau</a:t>
            </a:r>
            <a:r>
              <a:rPr lang="en-GB" sz="1050" dirty="0" smtClean="0">
                <a:solidFill>
                  <a:srgbClr val="000000"/>
                </a:solidFill>
                <a:ea typeface="Cambria"/>
                <a:cs typeface="Times New Roman"/>
              </a:rPr>
              <a:t> a </a:t>
            </a: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deilliannau</a:t>
            </a:r>
            <a:endParaRPr lang="en-GB" sz="8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Bwrdd</a:t>
            </a:r>
            <a:r>
              <a:rPr lang="en-GB" sz="1050" dirty="0" smtClean="0">
                <a:solidFill>
                  <a:srgbClr val="000000"/>
                </a:solidFill>
                <a:ea typeface="Cambria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Rheoli</a:t>
            </a:r>
            <a:r>
              <a:rPr lang="en-GB" sz="1050" dirty="0" smtClean="0">
                <a:solidFill>
                  <a:srgbClr val="000000"/>
                </a:solidFill>
                <a:ea typeface="Cambria"/>
                <a:cs typeface="Times New Roman"/>
              </a:rPr>
              <a:t> </a:t>
            </a:r>
            <a:r>
              <a:rPr lang="en-GB" sz="1050" dirty="0" err="1" smtClean="0">
                <a:solidFill>
                  <a:srgbClr val="000000"/>
                </a:solidFill>
                <a:ea typeface="Cambria"/>
                <a:cs typeface="Times New Roman"/>
              </a:rPr>
              <a:t>Perfformiad</a:t>
            </a:r>
            <a:endParaRPr lang="en-GB" sz="8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640" y="6311340"/>
            <a:ext cx="9036496" cy="51851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Mae’r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model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Datblygiad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Sefydliadol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hwn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yn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dangos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i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ni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mai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‘system’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o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feysydd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rhyngberthynol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yw’r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sefydliad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.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Rydym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eisiau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canolbwyntio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ar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y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materion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a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fydd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yn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trawsnewid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timau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a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phobl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CNC –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cenhadaeth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a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strategaeth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,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arweiniad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 a </a:t>
            </a:r>
            <a:r>
              <a:rPr lang="en-GB" sz="1400" dirty="0" err="1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diwylliant</a:t>
            </a:r>
            <a:r>
              <a:rPr lang="en-GB" sz="1400" dirty="0" smtClean="0">
                <a:solidFill>
                  <a:srgbClr val="D80207"/>
                </a:solidFill>
                <a:latin typeface="Calibri"/>
                <a:ea typeface="Cambria"/>
                <a:cs typeface="Times New Roman"/>
              </a:rPr>
              <a:t>.</a:t>
            </a:r>
            <a:r>
              <a:rPr lang="en-GB" sz="1400" dirty="0" smtClean="0"/>
              <a:t> </a:t>
            </a:r>
            <a:endParaRPr lang="en-GB" sz="1400" i="1" dirty="0">
              <a:solidFill>
                <a:srgbClr val="D80207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5400000">
            <a:off x="8057633" y="1889305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err="1" smtClean="0">
                <a:solidFill>
                  <a:srgbClr val="FF0000"/>
                </a:solidFill>
              </a:rPr>
              <a:t>Trawsnewidiol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16200000">
            <a:off x="-402210" y="1920140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err="1" smtClean="0">
                <a:solidFill>
                  <a:srgbClr val="FF0000"/>
                </a:solidFill>
              </a:rPr>
              <a:t>Trawsnewidiol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08559" y="1932043"/>
            <a:ext cx="314531" cy="2378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ight Arrow 22"/>
          <p:cNvSpPr/>
          <p:nvPr/>
        </p:nvSpPr>
        <p:spPr>
          <a:xfrm rot="10800000">
            <a:off x="8198820" y="1932043"/>
            <a:ext cx="314531" cy="237804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6475" y="1556792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8675" y="2564904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8675" y="3501008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6475" y="5373216"/>
            <a:ext cx="8064676" cy="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39000" y="51882"/>
            <a:ext cx="1825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C00000"/>
                </a:solidFill>
              </a:rPr>
              <a:t>Gwybodaeth</a:t>
            </a:r>
            <a:r>
              <a:rPr lang="en-GB" b="1" i="1" dirty="0" smtClean="0">
                <a:solidFill>
                  <a:srgbClr val="C00000"/>
                </a:solidFill>
              </a:rPr>
              <a:t> </a:t>
            </a:r>
            <a:r>
              <a:rPr lang="en-GB" b="1" i="1" dirty="0" err="1" smtClean="0">
                <a:solidFill>
                  <a:srgbClr val="C00000"/>
                </a:solidFill>
              </a:rPr>
              <a:t>Ychwanegol</a:t>
            </a:r>
            <a:r>
              <a:rPr lang="en-GB" b="1" i="1" dirty="0" smtClean="0">
                <a:solidFill>
                  <a:srgbClr val="C00000"/>
                </a:solidFill>
              </a:rPr>
              <a:t> 1</a:t>
            </a:r>
            <a:endParaRPr lang="en-GB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2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908720"/>
            <a:ext cx="8568952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Nodiadau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ar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sut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yr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ydym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wedi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targedu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gwella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ein</a:t>
            </a:r>
            <a:r>
              <a:rPr lang="en-GB" b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b="1" dirty="0" err="1" smtClean="0">
                <a:solidFill>
                  <a:srgbClr val="004F8A"/>
                </a:solidFill>
                <a:ea typeface="Cambria"/>
                <a:cs typeface="Times New Roman"/>
              </a:rPr>
              <a:t>perfformiad</a:t>
            </a:r>
            <a:endParaRPr lang="en-GB" b="1" dirty="0" smtClean="0">
              <a:latin typeface="Times New Roman"/>
              <a:ea typeface="Times New Roman"/>
              <a:cs typeface="Times New Roman"/>
            </a:endParaRPr>
          </a:p>
          <a:p>
            <a:endParaRPr lang="en-GB" b="1" dirty="0" smtClean="0">
              <a:solidFill>
                <a:srgbClr val="004F8A"/>
              </a:solidFill>
            </a:endParaRPr>
          </a:p>
          <a:p>
            <a:endParaRPr lang="en-GB" sz="1200" b="1" dirty="0" smtClean="0">
              <a:solidFill>
                <a:srgbClr val="004F8A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Mae’r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Arolwg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Pobl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ein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strategaeth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seiliedig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cynnydd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canlynol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ystyried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ein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llinell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waelodol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2015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a’n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huchelgais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i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fod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‘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orau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byd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ran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rheoli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adnoddau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naturiol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’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erbyn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2020.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endParaRPr lang="en-GB" sz="1200" b="1" i="1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b="1" i="1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i="1" dirty="0" err="1" smtClean="0">
                <a:solidFill>
                  <a:srgbClr val="004F8A"/>
                </a:solidFill>
                <a:ea typeface="Cambria"/>
                <a:cs typeface="Times New Roman"/>
              </a:rPr>
              <a:t>Canlyniad</a:t>
            </a:r>
            <a:r>
              <a:rPr lang="en-GB" sz="1200" b="1" i="1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b="1" i="1" dirty="0" err="1" smtClean="0">
                <a:solidFill>
                  <a:srgbClr val="004F8A"/>
                </a:solidFill>
                <a:ea typeface="Cambria"/>
                <a:cs typeface="Times New Roman"/>
              </a:rPr>
              <a:t>Arolwg</a:t>
            </a:r>
            <a:r>
              <a:rPr lang="en-GB" sz="1200" b="1" i="1" dirty="0" smtClean="0">
                <a:solidFill>
                  <a:srgbClr val="004F8A"/>
                </a:solidFill>
                <a:ea typeface="Cambria"/>
                <a:cs typeface="Times New Roman"/>
              </a:rPr>
              <a:t> 	Nod </a:t>
            </a:r>
            <a:r>
              <a:rPr lang="en-GB" sz="1200" b="1" i="1" dirty="0" err="1" smtClean="0">
                <a:solidFill>
                  <a:srgbClr val="004F8A"/>
                </a:solidFill>
                <a:ea typeface="Cambria"/>
                <a:cs typeface="Times New Roman"/>
              </a:rPr>
              <a:t>cynnydd</a:t>
            </a:r>
            <a:endParaRPr lang="en-GB" sz="1200" b="1" i="1" dirty="0" smtClean="0">
              <a:solidFill>
                <a:srgbClr val="004F8A"/>
              </a:solidFill>
              <a:ea typeface="Cambr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sz="1200" b="1" i="1" dirty="0" err="1" smtClean="0">
                <a:solidFill>
                  <a:srgbClr val="004F8A"/>
                </a:solidFill>
                <a:ea typeface="Cambria"/>
                <a:cs typeface="Times New Roman"/>
              </a:rPr>
              <a:t>Pobl</a:t>
            </a:r>
            <a:r>
              <a:rPr lang="en-GB" sz="1200" b="1" i="1" dirty="0" smtClean="0">
                <a:solidFill>
                  <a:srgbClr val="004F8A"/>
                </a:solidFill>
                <a:ea typeface="Cambria"/>
                <a:cs typeface="Times New Roman"/>
              </a:rPr>
              <a:t> 2015</a:t>
            </a:r>
            <a:r>
              <a:rPr lang="en-GB" sz="1200" dirty="0" smtClean="0"/>
              <a:t> </a:t>
            </a:r>
            <a:r>
              <a:rPr lang="en-GB" sz="1200" b="1" i="1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endParaRPr lang="en-GB" sz="1200" b="1" i="1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Llai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30%		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50%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erbyn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2018, a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70%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erbyn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>
              <a:spcAft>
                <a:spcPts val="0"/>
              </a:spcAft>
            </a:pP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30% - 50%		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Cynnydd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10% bob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blwyddyn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nes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cyrraedd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75%,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yna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cynnal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neu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gynyddu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GB" sz="1200" dirty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%	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Cynnydd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5% bob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blwyddyn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nes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cyrraedd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80%,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yna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cynnal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neu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gynyddu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Mwy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70%		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Cyrraedd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85%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erbyn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2018,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yna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cynnal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neu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gynyddu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GB" sz="1200" dirty="0" smtClean="0">
                <a:solidFill>
                  <a:srgbClr val="004F8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en-GB" sz="1200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200" dirty="0" smtClean="0">
              <a:solidFill>
                <a:srgbClr val="004F8A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Mae'r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mwyafrif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o'r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Blynyddol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gyfer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16/17 5%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uwch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chanlyniadau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2015.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Serch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hynny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ble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ysgrifennir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mewn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print </a:t>
            </a:r>
            <a:r>
              <a:rPr lang="en-GB" sz="1200" b="1" i="1" dirty="0" smtClean="0">
                <a:solidFill>
                  <a:srgbClr val="004F8A"/>
                </a:solidFill>
                <a:ea typeface="Cambria"/>
                <a:cs typeface="Times New Roman"/>
              </a:rPr>
              <a:t>bras ac </a:t>
            </a:r>
            <a:r>
              <a:rPr lang="en-GB" sz="1200" b="1" i="1" dirty="0" err="1" smtClean="0">
                <a:solidFill>
                  <a:srgbClr val="004F8A"/>
                </a:solidFill>
                <a:ea typeface="Cambria"/>
                <a:cs typeface="Times New Roman"/>
              </a:rPr>
              <a:t>italig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mae'r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targed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fwy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na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5%,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gan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fynd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â'r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nod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dros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20%. Mae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hyn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oherwydd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sgoriau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arbennig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o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isel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</a:t>
            </a:r>
            <a:r>
              <a:rPr lang="en-GB" sz="1200" dirty="0" err="1" smtClean="0">
                <a:solidFill>
                  <a:srgbClr val="004F8A"/>
                </a:solidFill>
                <a:ea typeface="Cambria"/>
                <a:cs typeface="Times New Roman"/>
              </a:rPr>
              <a:t>yn</a:t>
            </a:r>
            <a:r>
              <a:rPr lang="en-GB" sz="1200" dirty="0" smtClean="0">
                <a:solidFill>
                  <a:srgbClr val="004F8A"/>
                </a:solidFill>
                <a:ea typeface="Cambria"/>
                <a:cs typeface="Times New Roman"/>
              </a:rPr>
              <a:t> 2015.</a:t>
            </a:r>
            <a:endParaRPr lang="en-GB" sz="1000" dirty="0" smtClean="0">
              <a:latin typeface="Times New Roman"/>
              <a:ea typeface="Times New Roman"/>
              <a:cs typeface="Times New Roman"/>
            </a:endParaRPr>
          </a:p>
          <a:p>
            <a:endParaRPr lang="en-GB" sz="1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86600" y="54061"/>
            <a:ext cx="1931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>
                <a:solidFill>
                  <a:srgbClr val="C00000"/>
                </a:solidFill>
              </a:rPr>
              <a:t>Gwybodaeth</a:t>
            </a:r>
            <a:r>
              <a:rPr lang="en-GB" b="1" i="1" dirty="0" smtClean="0">
                <a:solidFill>
                  <a:srgbClr val="C00000"/>
                </a:solidFill>
              </a:rPr>
              <a:t> </a:t>
            </a:r>
            <a:r>
              <a:rPr lang="en-GB" b="1" i="1" dirty="0" err="1" smtClean="0">
                <a:solidFill>
                  <a:srgbClr val="C00000"/>
                </a:solidFill>
              </a:rPr>
              <a:t>Ychwanegol</a:t>
            </a:r>
            <a:r>
              <a:rPr lang="en-GB" b="1" i="1" dirty="0" smtClean="0">
                <a:solidFill>
                  <a:srgbClr val="C00000"/>
                </a:solidFill>
              </a:rPr>
              <a:t> 2</a:t>
            </a:r>
            <a:endParaRPr lang="en-GB" b="1" i="1" dirty="0">
              <a:solidFill>
                <a:srgbClr val="C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1340768"/>
            <a:ext cx="6627440" cy="308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2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4762" y="1844824"/>
            <a:ext cx="7803662" cy="36724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en-US" sz="1800" b="0" noProof="1" smtClean="0">
                <a:solidFill>
                  <a:srgbClr val="FF0000"/>
                </a:solidFill>
                <a:latin typeface="Calibri"/>
                <a:cs typeface="Calibri"/>
              </a:rPr>
              <a:t>Mae gan CNC gyfle unigryw – yn fydeang. Mae gennym gyfrifoldeb i reoli ein cyfoeth naturiol mewn dull cynaliadwy ac integredig.</a:t>
            </a:r>
          </a:p>
          <a:p>
            <a:pPr>
              <a:spcAft>
                <a:spcPts val="1200"/>
              </a:spcAft>
            </a:pPr>
            <a:r>
              <a:rPr lang="en-US" sz="1800" b="0" noProof="1" smtClean="0">
                <a:solidFill>
                  <a:srgbClr val="FF0000"/>
                </a:solidFill>
                <a:latin typeface="Calibri"/>
                <a:cs typeface="Calibri"/>
              </a:rPr>
              <a:t> O dan ddylanwad Deddfau Amgylchedd a Lles Cenedlaethau’r Dyfodol, a chyda chefnogaeth y Byrddau Gwasanaethau Cyhoeddus, mae’r uchelgais ar gyfer Cymru’n sylweddol.</a:t>
            </a:r>
          </a:p>
          <a:p>
            <a:pPr>
              <a:spcAft>
                <a:spcPts val="1200"/>
              </a:spcAft>
            </a:pPr>
            <a:r>
              <a:rPr lang="en-US" sz="1800" b="0" noProof="1" smtClean="0">
                <a:solidFill>
                  <a:srgbClr val="FF0000"/>
                </a:solidFill>
                <a:latin typeface="Calibri"/>
                <a:cs typeface="Calibri"/>
              </a:rPr>
              <a:t> Rhaid i ni gydio yn y cyfle hwn a chwarae ein rhan wrth yrru’r uchelgeisiau hyn yn eu blaenau.</a:t>
            </a:r>
          </a:p>
          <a:p>
            <a:pPr>
              <a:spcAft>
                <a:spcPts val="1200"/>
              </a:spcAft>
            </a:pPr>
            <a:r>
              <a:rPr lang="en-US" sz="1800" b="0" noProof="1" smtClean="0">
                <a:solidFill>
                  <a:srgbClr val="FF0000"/>
                </a:solidFill>
                <a:latin typeface="Calibri"/>
                <a:cs typeface="Calibri"/>
              </a:rPr>
              <a:t> Mae angen timau a phobl arnom a fydd yn gwneud i hyn ddigwydd. Mae’r strategaeth hon yn miniogi ein ffocws ar helpu timau a phobl ddatblygu i gwrdd â’r her a’r cyfle hwn.</a:t>
            </a:r>
          </a:p>
          <a:p>
            <a:r>
              <a:rPr lang="en-US" sz="1800" b="0" noProof="1" smtClean="0">
                <a:solidFill>
                  <a:srgbClr val="FF0000"/>
                </a:solidFill>
                <a:latin typeface="Calibri"/>
                <a:cs typeface="Calibri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550466" y="843399"/>
            <a:ext cx="2906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 CYFLE UNIGRYW:</a:t>
            </a:r>
            <a:endParaRPr lang="en-GB" sz="2000" dirty="0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67544" y="787550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noProof="1" smtClean="0">
                <a:solidFill>
                  <a:schemeClr val="accent3"/>
                </a:solidFill>
              </a:rPr>
              <a:t>Gan adeiladu ar ein Map Ffordd, PWRPAS ein strategaeth yw:</a:t>
            </a:r>
            <a:r>
              <a:rPr lang="en-GB" sz="2000" noProof="1" smtClean="0">
                <a:solidFill>
                  <a:schemeClr val="accent3"/>
                </a:solidFill>
              </a:rPr>
              <a:t> </a:t>
            </a:r>
            <a:endParaRPr lang="en-GB" sz="2000" noProof="1">
              <a:solidFill>
                <a:schemeClr val="accent3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95536" y="1774924"/>
            <a:ext cx="7366243" cy="102352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91A5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GB" sz="1600" b="1" noProof="1" smtClean="0">
                <a:solidFill>
                  <a:schemeClr val="accent3"/>
                </a:solidFill>
              </a:rPr>
              <a:t>Helpu Cyfoeth Naturiol Cymru i ddod yn lle ardderchog i weithio a thyfu ynddo, er wyn i bobl a thimau allu rhagori a darparu perfformiad busnes gwell ar sylfaen gynaliadwy.</a:t>
            </a:r>
          </a:p>
          <a:p>
            <a:r>
              <a:rPr lang="en-GB" sz="1600" noProof="1" smtClean="0"/>
              <a:t> </a:t>
            </a:r>
            <a:endParaRPr lang="en-GB" sz="1600" noProof="1"/>
          </a:p>
        </p:txBody>
      </p:sp>
      <p:sp>
        <p:nvSpPr>
          <p:cNvPr id="12" name="Down Arrow 11"/>
          <p:cNvSpPr/>
          <p:nvPr/>
        </p:nvSpPr>
        <p:spPr>
          <a:xfrm>
            <a:off x="3955323" y="2992119"/>
            <a:ext cx="612799" cy="416585"/>
          </a:xfrm>
          <a:prstGeom prst="down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rgbClr val="365CC8"/>
              </a:gs>
              <a:gs pos="83000">
                <a:srgbClr val="365CC8"/>
              </a:gs>
              <a:gs pos="100000">
                <a:srgbClr val="365CC8"/>
              </a:gs>
            </a:gsLst>
            <a:lin ang="5400000" scaled="1"/>
          </a:gra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975722" y="3565081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2000" noProof="1" smtClean="0">
                <a:solidFill>
                  <a:schemeClr val="accent4">
                    <a:lumMod val="50000"/>
                  </a:schemeClr>
                </a:solidFill>
                <a:ea typeface="Times New Roman"/>
                <a:cs typeface="Times New Roman"/>
              </a:rPr>
              <a:t>Grŵp Trawsnewid</a:t>
            </a:r>
            <a:endParaRPr lang="en-GB" sz="1400" noProof="1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2000" noProof="1" smtClean="0">
                <a:solidFill>
                  <a:schemeClr val="accent4">
                    <a:lumMod val="50000"/>
                  </a:schemeClr>
                </a:solidFill>
                <a:ea typeface="Times New Roman"/>
                <a:cs typeface="Times New Roman"/>
              </a:rPr>
              <a:t>Datblygu ein Pobl a’n Timau</a:t>
            </a:r>
            <a:endParaRPr lang="en-GB" sz="1400" noProof="1" smtClean="0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spcBef>
                <a:spcPts val="10"/>
              </a:spcBef>
              <a:spcAft>
                <a:spcPts val="10"/>
              </a:spcAft>
            </a:pPr>
            <a:r>
              <a:rPr lang="en-GB" sz="1600" noProof="1" smtClean="0">
                <a:solidFill>
                  <a:schemeClr val="accent4">
                    <a:lumMod val="50000"/>
                  </a:schemeClr>
                </a:solidFill>
                <a:ea typeface="Times New Roman"/>
                <a:cs typeface="Times New Roman"/>
              </a:rPr>
              <a:t>sydd wedi arwain datblygiad y strategaeth hon</a:t>
            </a:r>
            <a:endParaRPr lang="en-GB" sz="1600" noProof="1">
              <a:solidFill>
                <a:schemeClr val="accent4">
                  <a:lumMod val="50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800600"/>
            <a:ext cx="7992889" cy="182164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noProof="1" smtClea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GB" sz="1400" noProof="1" smtClean="0">
                <a:solidFill>
                  <a:srgbClr val="FF0000"/>
                </a:solidFill>
                <a:latin typeface="Calibri"/>
                <a:cs typeface="Calibri"/>
              </a:rPr>
              <a:t>Mae pob un ohonom yn dod i’r gwaith er mwyn gwneud jobyn da o waith a rhoi o’n gorau. Dyna sydd angen ar ein cwsmeriaid a’n partneriaid – ac adnoddau naturiol Cymru. Gyda’n gilydd, gallwn greu lle ardderchog i weithio a thyfu ynddo. Mae llawer wedi’i ymddiried i’n gofal a ni pobl CNC, sydd yn darparu ein llwyddiant hirdymor a’r uchelgais ar gyfer lles cenedlaethau’r dyfodol a’r amgylchedd. Hyd yn oed mewn cyfnodau heriol, mae angen i ni ofalu am ein gilydd ac ysbrydoli ein gilydd a gwneud CNC yn lle ardderchog i weithio ynddo. Os gwnawn ni hynny, fe ddaw’r gweddill yn ei sgil.</a:t>
            </a:r>
          </a:p>
          <a:p>
            <a:endParaRPr lang="en-GB" sz="1400" noProof="1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25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79DAB-90E4-4F14-9B31-761BB9951B4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550466" y="843399"/>
            <a:ext cx="1376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PWRPAS:</a:t>
            </a:r>
            <a:endParaRPr lang="en-GB" sz="2000" dirty="0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95536" y="1434543"/>
            <a:ext cx="7366243" cy="102352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91A5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en-GB" sz="1600" noProof="1" smtClean="0">
                <a:solidFill>
                  <a:schemeClr val="accent3"/>
                </a:solidFill>
              </a:rPr>
              <a:t>Helpu Cyfoeth Naturiol Cymru i ddod yn lle ardderchog i weithio a thyfu ynddo, er mwyn i bobl a thimau allu rhagori a darparu perfformiad busnes gwell ar lefel gynaliadwy</a:t>
            </a:r>
          </a:p>
          <a:p>
            <a:pPr algn="ctr">
              <a:spcAft>
                <a:spcPts val="0"/>
              </a:spcAft>
            </a:pPr>
            <a:r>
              <a:rPr lang="en-GB" noProof="1" smtClean="0">
                <a:solidFill>
                  <a:schemeClr val="accent1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noProof="1">
              <a:solidFill>
                <a:schemeClr val="accent1">
                  <a:lumMod val="50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3954526" y="2643166"/>
            <a:ext cx="612799" cy="297324"/>
          </a:xfrm>
          <a:prstGeom prst="downArrow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74000">
                <a:srgbClr val="365CC8"/>
              </a:gs>
              <a:gs pos="83000">
                <a:srgbClr val="365CC8"/>
              </a:gs>
              <a:gs pos="100000">
                <a:srgbClr val="365CC8"/>
              </a:gs>
            </a:gsLst>
            <a:lin ang="5400000" scaled="1"/>
          </a:gra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034976" y="2943279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tabLst>
                <a:tab pos="3714750" algn="l"/>
                <a:tab pos="4048125" algn="l"/>
              </a:tabLst>
            </a:pPr>
            <a:r>
              <a:rPr lang="en-GB" sz="2000" b="1" dirty="0" err="1" smtClean="0">
                <a:solidFill>
                  <a:srgbClr val="0033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Trawsnewid</a:t>
            </a:r>
            <a:endParaRPr lang="en-GB" sz="2000" b="1" dirty="0" smtClean="0">
              <a:solidFill>
                <a:srgbClr val="003399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3714750" algn="l"/>
                <a:tab pos="4048125" algn="l"/>
              </a:tabLst>
            </a:pPr>
            <a:r>
              <a:rPr lang="en-GB" sz="2000" b="1" dirty="0" err="1" smtClean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Pobl</a:t>
            </a:r>
            <a:r>
              <a:rPr lang="en-GB" sz="2000" b="1" dirty="0" smtClean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2000" b="1" dirty="0" err="1" smtClean="0">
                <a:solidFill>
                  <a:srgbClr val="0033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Thimau</a:t>
            </a:r>
            <a:endParaRPr lang="en-GB" sz="2000" dirty="0">
              <a:solidFill>
                <a:srgbClr val="003399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/>
          <a:stretch>
            <a:fillRect/>
          </a:stretch>
        </p:blipFill>
        <p:spPr>
          <a:xfrm>
            <a:off x="1966036" y="3733688"/>
            <a:ext cx="4589780" cy="906820"/>
          </a:xfrm>
          <a:prstGeom prst="rect">
            <a:avLst/>
          </a:prstGeom>
        </p:spPr>
      </p:pic>
      <p:sp>
        <p:nvSpPr>
          <p:cNvPr id="15" name="Oval 14"/>
          <p:cNvSpPr/>
          <p:nvPr/>
        </p:nvSpPr>
        <p:spPr>
          <a:xfrm>
            <a:off x="550466" y="4831543"/>
            <a:ext cx="2371725" cy="101917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Pwrpas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Chyfeiriad</a:t>
            </a:r>
            <a:endParaRPr lang="en-GB" b="1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35114" y="4832699"/>
            <a:ext cx="2371725" cy="101917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Arweiniad</a:t>
            </a:r>
            <a:endParaRPr lang="en-GB" dirty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19762" y="4831542"/>
            <a:ext cx="2371725" cy="1019175"/>
          </a:xfrm>
          <a:prstGeom prst="ellipse">
            <a:avLst/>
          </a:prstGeom>
          <a:solidFill>
            <a:srgbClr val="E8CADE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 err="1" smtClean="0">
                <a:solidFill>
                  <a:srgbClr val="80008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Diwylliant</a:t>
            </a:r>
            <a:endParaRPr lang="en-GB" dirty="0">
              <a:solidFill>
                <a:srgbClr val="80008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2753" y="6041751"/>
            <a:ext cx="8629143" cy="5993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i="1" noProof="1" smtClean="0">
                <a:solidFill>
                  <a:srgbClr val="FF0000"/>
                </a:solidFill>
                <a:latin typeface="Calibri"/>
                <a:cs typeface="Calibri"/>
              </a:rPr>
              <a:t>   </a:t>
            </a:r>
            <a:r>
              <a:rPr lang="en-GB" sz="1400" noProof="1" smtClean="0">
                <a:solidFill>
                  <a:srgbClr val="FF0000"/>
                </a:solidFill>
                <a:latin typeface="Calibri"/>
                <a:cs typeface="Calibri"/>
              </a:rPr>
              <a:t>Drwy gyfrwng y strategaeth hon rydym ni’n mynd i ganolbwyntio ar dri maes allweddol a fydd yn trawsnewid CNC wrth i ni ddatblygu fel sefydliad, timau a phobl unigol. (Gellir dod o hyd i’r model cysyniadol ‘Datblygiad Sefydliadol’ sydd wedi ein harwain drwy ddatblygiad y blaenoriaethau trawsnewidiol hyn ar Sleid 18)</a:t>
            </a:r>
          </a:p>
          <a:p>
            <a:endParaRPr lang="en-GB" sz="1400" i="1" noProof="1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150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3097" y="660659"/>
            <a:ext cx="3785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 smtClean="0">
                <a:solidFill>
                  <a:srgbClr val="00485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EIN BLAENORIAETHAU</a:t>
            </a:r>
            <a:endParaRPr lang="en-GB" sz="2000" dirty="0">
              <a:solidFill>
                <a:srgbClr val="004852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220" y="1140204"/>
            <a:ext cx="7416824" cy="1624846"/>
          </a:xfrm>
          <a:prstGeom prst="roundRect">
            <a:avLst/>
          </a:prstGeom>
          <a:noFill/>
          <a:ln w="19050">
            <a:solidFill>
              <a:srgbClr val="0091A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3200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noProof="1" smtClean="0">
                <a:solidFill>
                  <a:schemeClr val="accent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Pwrpas a Chyfeiriad</a:t>
            </a:r>
            <a:endParaRPr lang="en-GB" sz="1400" noProof="1" smtClean="0">
              <a:solidFill>
                <a:schemeClr val="accent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noProof="1" smtClean="0">
                <a:solidFill>
                  <a:schemeClr val="accent1"/>
                </a:solidFill>
              </a:rPr>
              <a:t>Bod yn glir…</a:t>
            </a:r>
            <a:r>
              <a:rPr lang="en-GB" sz="1400" noProof="1" smtClean="0">
                <a:solidFill>
                  <a:schemeClr val="accent1"/>
                </a:solidFill>
              </a:rPr>
              <a:t> Mae angen i bob un ohonom fod yn glir am amcanion CNC a’r ffordd orau i’w darparu</a:t>
            </a:r>
          </a:p>
          <a:p>
            <a:r>
              <a:rPr lang="en-GB" sz="1400" b="1" noProof="1" smtClean="0">
                <a:solidFill>
                  <a:schemeClr val="accent1"/>
                </a:solidFill>
              </a:rPr>
              <a:t>Sut i newid…</a:t>
            </a:r>
            <a:r>
              <a:rPr lang="en-GB" sz="1400" noProof="1" smtClean="0">
                <a:solidFill>
                  <a:schemeClr val="accent1"/>
                </a:solidFill>
              </a:rPr>
              <a:t> Mae angen i bob un ohonom gymryd rhan a chael ystyried ein anghenion o’r dechrau</a:t>
            </a:r>
          </a:p>
          <a:p>
            <a:r>
              <a:rPr lang="en-GB" sz="1400" b="1" noProof="1" smtClean="0">
                <a:solidFill>
                  <a:schemeClr val="accent1"/>
                </a:solidFill>
              </a:rPr>
              <a:t>Gweithlu…</a:t>
            </a:r>
            <a:r>
              <a:rPr lang="en-GB" sz="1400" noProof="1" smtClean="0">
                <a:solidFill>
                  <a:schemeClr val="accent1"/>
                </a:solidFill>
              </a:rPr>
              <a:t> Mae angen i ni roi ffurf arnom ein hunain er mwyn darparu ein cynlluniau a’n gwirioneddau strategol</a:t>
            </a:r>
          </a:p>
          <a:p>
            <a:endParaRPr lang="en-GB" noProof="1">
              <a:solidFill>
                <a:schemeClr val="accent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00565" y="2861694"/>
            <a:ext cx="7419479" cy="1361742"/>
          </a:xfrm>
          <a:prstGeom prst="roundRect">
            <a:avLst/>
          </a:prstGeom>
          <a:noFill/>
          <a:ln w="19050">
            <a:solidFill>
              <a:srgbClr val="00554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noProof="1" smtClean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Arweiniad</a:t>
            </a:r>
            <a:endParaRPr lang="en-GB" sz="1400" noProof="1" smtClean="0">
              <a:solidFill>
                <a:schemeClr val="accent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noProof="1" smtClean="0">
                <a:solidFill>
                  <a:schemeClr val="accent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400" b="1" noProof="1" smtClean="0">
                <a:solidFill>
                  <a:schemeClr val="accent2"/>
                </a:solidFill>
              </a:rPr>
              <a:t>Arweiniad…</a:t>
            </a:r>
            <a:r>
              <a:rPr lang="en-GB" sz="1400" noProof="1" smtClean="0">
                <a:solidFill>
                  <a:schemeClr val="accent2"/>
                </a:solidFill>
              </a:rPr>
              <a:t> Mae angen i bob un ohonom annog arweiniad ysbrydoledig drwy bob cwr o CNC</a:t>
            </a:r>
          </a:p>
          <a:p>
            <a:r>
              <a:rPr lang="en-GB" sz="1400" b="1" noProof="1" smtClean="0">
                <a:solidFill>
                  <a:schemeClr val="accent2"/>
                </a:solidFill>
              </a:rPr>
              <a:t>Gallu i arwain…</a:t>
            </a:r>
            <a:r>
              <a:rPr lang="en-GB" sz="1400" noProof="1" smtClean="0">
                <a:solidFill>
                  <a:schemeClr val="accent2"/>
                </a:solidFill>
              </a:rPr>
              <a:t> Mae angen i ni fuddsoddi yng ngallu ein harweinwyr presennol ac arweinwyr y dyfodol</a:t>
            </a:r>
            <a:endParaRPr lang="en-GB" sz="1400" noProof="1">
              <a:solidFill>
                <a:schemeClr val="accent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4267200"/>
            <a:ext cx="7419479" cy="1587069"/>
          </a:xfrm>
          <a:prstGeom prst="roundRect">
            <a:avLst/>
          </a:prstGeom>
          <a:noFill/>
          <a:ln w="19050">
            <a:solidFill>
              <a:srgbClr val="80008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u="sng" noProof="1" smtClean="0">
                <a:solidFill>
                  <a:srgbClr val="80008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Diwylliant</a:t>
            </a:r>
            <a:endParaRPr lang="en-GB" sz="1400" noProof="1" smtClean="0">
              <a:solidFill>
                <a:srgbClr val="80008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noProof="1" smtClean="0">
                <a:solidFill>
                  <a:srgbClr val="660066"/>
                </a:solidFill>
                <a:ea typeface="Times New Roman"/>
                <a:cs typeface="Times New Roman"/>
              </a:rPr>
              <a:t>Lles…</a:t>
            </a:r>
            <a:r>
              <a:rPr lang="en-GB" sz="1400" noProof="1" smtClean="0">
                <a:solidFill>
                  <a:srgbClr val="660066"/>
                </a:solidFill>
                <a:ea typeface="Times New Roman"/>
                <a:cs typeface="Times New Roman"/>
              </a:rPr>
              <a:t> Mae angen i bob un ohonom gynyddu ein sylw i atal a gofalu</a:t>
            </a:r>
            <a:endParaRPr lang="en-GB" sz="1000" noProof="1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noProof="1" smtClean="0">
                <a:solidFill>
                  <a:srgbClr val="660066"/>
                </a:solidFill>
                <a:ea typeface="Times New Roman"/>
                <a:cs typeface="Times New Roman"/>
              </a:rPr>
              <a:t>Cyd-dynnu…</a:t>
            </a:r>
            <a:r>
              <a:rPr lang="en-GB" sz="1400" noProof="1" smtClean="0">
                <a:solidFill>
                  <a:srgbClr val="660066"/>
                </a:solidFill>
                <a:ea typeface="Times New Roman"/>
                <a:cs typeface="Times New Roman"/>
              </a:rPr>
              <a:t> Mae angen i bob un ohonom gredu mewn, a phrofi, ‘un sefydliad’ ynghyd</a:t>
            </a:r>
            <a:endParaRPr lang="en-GB" sz="1000" noProof="1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noProof="1" smtClean="0">
                <a:solidFill>
                  <a:srgbClr val="660066"/>
                </a:solidFill>
                <a:ea typeface="Times New Roman"/>
                <a:cs typeface="Times New Roman"/>
              </a:rPr>
              <a:t>Ymddiriedaeth…</a:t>
            </a:r>
            <a:r>
              <a:rPr lang="en-GB" sz="1400" noProof="1" smtClean="0">
                <a:solidFill>
                  <a:srgbClr val="660066"/>
                </a:solidFill>
                <a:ea typeface="Times New Roman"/>
                <a:cs typeface="Times New Roman"/>
              </a:rPr>
              <a:t> Mae angen i bob un ohonom ymddiried yn ein gilydd, a derbyn ymddiriedaeth ein cwsmeriaid a’n partneriaid</a:t>
            </a:r>
            <a:endParaRPr lang="en-GB" sz="1400" noProof="1">
              <a:solidFill>
                <a:srgbClr val="80008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097" y="5998040"/>
            <a:ext cx="8629143" cy="85995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noProof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Yn fwy penodol – ac ar sail y dystiolaeth o sawl ffynhonnell – dyma’r 8 maes y byddwn ni’n talu sylw iddynt dros y blynyddoedd nesaf. Mae hyn yn ofyn mawr i CNC o ran ein gwasanaethau, anghenion cwsmeriaid, y cyd-destun economaidd heriol a’r cyfleoedd polisi. Os ydym yn canolbwyntio ar yr 8 maes, bydd yn gwneud yr holl bethau eraill yn bosib. gyda’i gilydd byddant yn gwella ein  Indecs Ymwneud o 48% yn  2015.</a:t>
            </a:r>
            <a:endParaRPr lang="en-GB" sz="1000" noProof="1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2252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Pwrpas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6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chyfeiriad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0906" y="348833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200" dirty="0" smtClean="0">
                <a:solidFill>
                  <a:srgbClr val="0D0D0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12812" y="3554871"/>
            <a:ext cx="2800350" cy="31257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Our organisational purpose and goals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understood and owned by all of us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We’ll all be confident and proud to tell others about what we’re doing and why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Even when things are uncertain, we’ll know where we’re aiming to go,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needs to be done and how best we’re going to do it </a:t>
            </a: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100" dirty="0" smtClean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Each of us will know the part we play and the contribution we make to sustaining Wales’ natural resources  </a:t>
            </a:r>
            <a:endParaRPr lang="en-GB" sz="11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25580" y="3472953"/>
            <a:ext cx="2652706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>
              <a:spcBef>
                <a:spcPts val="90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all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GB" sz="110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clear understanding of the organisation’s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  <a:endParaRPr lang="en-GB" sz="600" dirty="0">
              <a:solidFill>
                <a:srgbClr val="00637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900"/>
              </a:spcBef>
              <a:spcAft>
                <a:spcPts val="0"/>
              </a:spcAft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More than 80% of us will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have a clear understanding of the organisation’s </a:t>
            </a:r>
            <a:r>
              <a:rPr lang="en-GB" sz="1100" dirty="0" smtClean="0">
                <a:solidFill>
                  <a:srgbClr val="00637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objectives by 2018</a:t>
            </a:r>
            <a:endParaRPr lang="en-GB" sz="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900"/>
              </a:spcBef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be clear about where we add most value and prioritise our work in these areas </a:t>
            </a:r>
          </a:p>
          <a:p>
            <a:pPr marL="87313">
              <a:spcBef>
                <a:spcPts val="900"/>
              </a:spcBef>
              <a:tabLst>
                <a:tab pos="182563" algn="l"/>
              </a:tabLs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have implemented the business area reviews and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we’ll all understand why changes were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needed and why the service choices were made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313">
              <a:spcBef>
                <a:spcPts val="300"/>
              </a:spcBef>
              <a:spcAft>
                <a:spcPts val="0"/>
              </a:spcAft>
              <a:tabLst>
                <a:tab pos="182563" algn="l"/>
              </a:tabLst>
            </a:pPr>
            <a:endParaRPr lang="en-GB" sz="1100" dirty="0">
              <a:solidFill>
                <a:srgbClr val="C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51520" y="3194149"/>
            <a:ext cx="2648874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wneud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523078" y="3194149"/>
            <a:ext cx="2129042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553200" y="3177678"/>
            <a:ext cx="2425086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fyddwn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gwybod</a:t>
            </a:r>
            <a:r>
              <a:rPr lang="en-GB" sz="12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919780" y="48267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 rot="10800000">
            <a:off x="6065892" y="48267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9128" y="446100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520" y="617796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1520" y="5235573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358696">
            <a:off x="331147" y="3584104"/>
            <a:ext cx="338554" cy="8071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1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28240" y="4431531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336766" y="5308233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358696">
            <a:off x="312714" y="6135033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7757" y="3470951"/>
            <a:ext cx="2172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Corporate Plan 2017-22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clarify our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27198" y="3898377"/>
            <a:ext cx="21731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usiness area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eviews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prioritise and develop new ways of working.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2178" y="5248135"/>
            <a:ext cx="22942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Directorate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Delivery Plans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erformance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anagement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make it clear how our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roles link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to wider NRW goals.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7198" y="6177964"/>
            <a:ext cx="22016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will all </a:t>
            </a:r>
            <a:r>
              <a:rPr lang="en-GB" sz="1100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work with our line managers to ensure we are </a:t>
            </a:r>
            <a:r>
              <a:rPr lang="en-GB" sz="1100" b="1" dirty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better informed 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1438" y="1834344"/>
            <a:ext cx="8711089" cy="13335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Rhesymau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dros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 </a:t>
            </a:r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newid</a:t>
            </a:r>
            <a:endParaRPr lang="en-GB" sz="105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sylweddoli’n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llawn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weledigaeth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dros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sefydlu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a’r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cyfleoedd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dod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sgil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deddfwriaeth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newydd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Gymru</a:t>
            </a:r>
            <a:endParaRPr lang="en-GB" sz="11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Dim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ond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60%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meddu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ddealltwriaeth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glir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bwrpas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sefydliad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a 54%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ran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amcanion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CNC</a:t>
            </a:r>
            <a:endParaRPr lang="en-GB" sz="11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Os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ydym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eisiau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bod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‘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sefydliad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dysgu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’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rhaid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holi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hunain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pam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yr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ydym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gwneud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pethau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, ac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addasu</a:t>
            </a:r>
            <a:endParaRPr lang="en-GB" sz="11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Gwyddom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synnwyr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cryf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bwrpas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cyd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arwain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at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lefelau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uchel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ddenu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gweithwyr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sydd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ei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dro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gysylltiedig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â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pherfformiad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uchel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chemeClr val="accent1">
                    <a:lumMod val="75000"/>
                  </a:schemeClr>
                </a:solidFill>
                <a:ea typeface="Cambria"/>
                <a:cs typeface="Times New Roman"/>
              </a:rPr>
              <a:t>sefydliad</a:t>
            </a:r>
            <a:endParaRPr lang="en-GB" sz="1100" dirty="0" smtClean="0">
              <a:solidFill>
                <a:schemeClr val="accent1">
                  <a:lumMod val="75000"/>
                </a:schemeClr>
              </a:solidFill>
              <a:latin typeface="Times New Roman"/>
              <a:ea typeface="Cambria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dirty="0" smtClean="0">
                <a:solidFill>
                  <a:schemeClr val="accent1">
                    <a:lumMod val="75000"/>
                  </a:schemeClr>
                </a:solidFill>
                <a:ea typeface="Times New Roman"/>
                <a:cs typeface="Times New Roman"/>
              </a:rPr>
              <a:t> </a:t>
            </a:r>
            <a:endParaRPr lang="en-GB" sz="1050" dirty="0">
              <a:solidFill>
                <a:schemeClr val="accent1">
                  <a:lumMod val="75000"/>
                </a:schemeClr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07812" y="4447699"/>
            <a:ext cx="21731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 will use our role on the </a:t>
            </a:r>
            <a:r>
              <a:rPr lang="en-GB" sz="11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Public Service Boards</a:t>
            </a:r>
            <a:r>
              <a:rPr lang="en-GB" sz="110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to help others across Wales achieve the Wellbeing goals 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7196" y="48789"/>
            <a:ext cx="8413119" cy="32132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Dyma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beth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rydym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ni’n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mynd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i’w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wneud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ymhob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un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o’r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meysydd</a:t>
            </a:r>
            <a:r>
              <a:rPr lang="en-GB" sz="1400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r>
              <a:rPr lang="en-GB" sz="1400" dirty="0" err="1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blaenoriaeth</a:t>
            </a:r>
            <a:endParaRPr lang="en-GB" sz="10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41438" y="1294826"/>
            <a:ext cx="7545164" cy="389915"/>
          </a:xfrm>
          <a:prstGeom prst="roundRect">
            <a:avLst/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00" b="1" dirty="0" err="1" smtClean="0"/>
              <a:t>Bod</a:t>
            </a:r>
            <a:r>
              <a:rPr lang="en-GB" sz="1300" b="1" dirty="0" smtClean="0"/>
              <a:t> </a:t>
            </a:r>
            <a:r>
              <a:rPr lang="en-GB" sz="1300" b="1" dirty="0" err="1" smtClean="0"/>
              <a:t>yn</a:t>
            </a:r>
            <a:r>
              <a:rPr lang="en-GB" sz="1300" b="1" dirty="0" smtClean="0"/>
              <a:t> </a:t>
            </a:r>
            <a:r>
              <a:rPr lang="en-GB" sz="1300" b="1" dirty="0" err="1" smtClean="0"/>
              <a:t>glir</a:t>
            </a:r>
            <a:r>
              <a:rPr lang="en-GB" sz="1300" b="1" dirty="0" smtClean="0"/>
              <a:t>…</a:t>
            </a:r>
            <a:r>
              <a:rPr lang="en-GB" sz="1300" dirty="0" smtClean="0"/>
              <a:t>Mae </a:t>
            </a:r>
            <a:r>
              <a:rPr lang="en-GB" sz="1300" dirty="0" err="1" smtClean="0"/>
              <a:t>angen</a:t>
            </a:r>
            <a:r>
              <a:rPr lang="en-GB" sz="1300" dirty="0" smtClean="0"/>
              <a:t> </a:t>
            </a:r>
            <a:r>
              <a:rPr lang="en-GB" sz="1300" dirty="0" err="1" smtClean="0"/>
              <a:t>i</a:t>
            </a:r>
            <a:r>
              <a:rPr lang="en-GB" sz="1300" dirty="0" smtClean="0"/>
              <a:t> bob un </a:t>
            </a:r>
            <a:r>
              <a:rPr lang="en-GB" sz="1300" dirty="0" err="1" smtClean="0"/>
              <a:t>ohonom</a:t>
            </a:r>
            <a:r>
              <a:rPr lang="en-GB" sz="1300" dirty="0" smtClean="0"/>
              <a:t> </a:t>
            </a:r>
            <a:r>
              <a:rPr lang="en-GB" sz="1300" dirty="0" err="1" smtClean="0"/>
              <a:t>fod</a:t>
            </a:r>
            <a:r>
              <a:rPr lang="en-GB" sz="1300" dirty="0" smtClean="0"/>
              <a:t> </a:t>
            </a:r>
            <a:r>
              <a:rPr lang="en-GB" sz="1300" dirty="0" err="1" smtClean="0"/>
              <a:t>yn</a:t>
            </a:r>
            <a:r>
              <a:rPr lang="en-GB" sz="1300" dirty="0" smtClean="0"/>
              <a:t> </a:t>
            </a:r>
            <a:r>
              <a:rPr lang="en-GB" sz="1300" dirty="0" err="1" smtClean="0"/>
              <a:t>glir</a:t>
            </a:r>
            <a:r>
              <a:rPr lang="en-GB" sz="1300" dirty="0" smtClean="0"/>
              <a:t> am </a:t>
            </a:r>
            <a:r>
              <a:rPr lang="en-GB" sz="1300" dirty="0" err="1" smtClean="0"/>
              <a:t>amcanion</a:t>
            </a:r>
            <a:r>
              <a:rPr lang="en-GB" sz="1300" dirty="0" smtClean="0"/>
              <a:t> CNC </a:t>
            </a:r>
            <a:r>
              <a:rPr lang="en-GB" sz="1300" dirty="0" err="1" smtClean="0"/>
              <a:t>a’r</a:t>
            </a:r>
            <a:r>
              <a:rPr lang="en-GB" sz="1300" dirty="0" smtClean="0"/>
              <a:t> </a:t>
            </a:r>
            <a:r>
              <a:rPr lang="en-GB" sz="1300" dirty="0" err="1" smtClean="0"/>
              <a:t>ffordd</a:t>
            </a:r>
            <a:r>
              <a:rPr lang="en-GB" sz="1300" dirty="0" smtClean="0"/>
              <a:t> </a:t>
            </a:r>
            <a:r>
              <a:rPr lang="en-GB" sz="1300" dirty="0" err="1" smtClean="0"/>
              <a:t>orau</a:t>
            </a:r>
            <a:r>
              <a:rPr lang="en-GB" sz="1300" dirty="0" smtClean="0"/>
              <a:t> </a:t>
            </a:r>
            <a:r>
              <a:rPr lang="en-GB" sz="1300" dirty="0" err="1" smtClean="0"/>
              <a:t>i’w</a:t>
            </a:r>
            <a:r>
              <a:rPr lang="en-GB" sz="1300" dirty="0" smtClean="0"/>
              <a:t> </a:t>
            </a:r>
            <a:r>
              <a:rPr lang="en-GB" sz="1300" dirty="0" err="1" smtClean="0"/>
              <a:t>darparu</a:t>
            </a:r>
            <a:endParaRPr lang="en-GB" sz="13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69436" y="3915731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51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1752600"/>
            <a:ext cx="8663718" cy="14615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b="1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Rhesymau</a:t>
            </a:r>
            <a:r>
              <a:rPr lang="en-GB" sz="14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dros</a:t>
            </a:r>
            <a:r>
              <a:rPr lang="en-GB" sz="14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sz="1400" b="1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2730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wedi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cyflawni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llawer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technegol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nid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ydym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wedi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mynd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i’r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afael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â’r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dyfnach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mwyn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bob un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ohonom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gredu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CNC a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rheoli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adnoddau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naturiol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gynaliadwy</a:t>
            </a:r>
            <a:endParaRPr lang="en-GB" sz="115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2730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26%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ohonom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teimlo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gennym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gyfle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gyfrannu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barn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benderfyniadau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effeithio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arnom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gwneud</a:t>
            </a:r>
            <a:endParaRPr lang="en-GB" sz="115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2730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Dim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14%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ohonom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teimlo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reoli’n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dda</a:t>
            </a:r>
            <a:endParaRPr lang="en-GB" sz="1150" dirty="0" smtClean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-273050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Mae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angen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bob un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ohonom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hyder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fod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anghenion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hystyried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chael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ffydd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rhai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sy’n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arwain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150" dirty="0" err="1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newid</a:t>
            </a:r>
            <a:r>
              <a:rPr lang="en-GB" sz="1150" dirty="0" smtClean="0">
                <a:solidFill>
                  <a:srgbClr val="00637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1150" dirty="0">
              <a:solidFill>
                <a:srgbClr val="00637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76600" y="3581400"/>
            <a:ext cx="2800350" cy="305851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•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rhan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o’r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dechrau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–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syniadau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hanghenion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gael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clywed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•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ymddiried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rhai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arwain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gwybod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byddan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nhw’n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ystyried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hanghenion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•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agored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i’r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syniad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a’r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canlyniadau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cadarnhaol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ddaw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sgil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•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teimlo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mai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‘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gwneud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’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hytrach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‘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maen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nhw’n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gwneud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’</a:t>
            </a:r>
            <a:r>
              <a:rPr lang="en-GB" sz="1100" dirty="0" smtClean="0"/>
              <a:t> </a:t>
            </a:r>
            <a:endParaRPr lang="en-GB" sz="1100" dirty="0">
              <a:solidFill>
                <a:srgbClr val="00637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4109" y="3489423"/>
            <a:ext cx="2636806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gan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fwy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hyder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harweinyddiaeth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rheolwyr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teimlo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reoli’n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dda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sefydliad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2018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50&amp;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teimlo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wedi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cyfle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gyfrannu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barn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benderfyniadau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heffeithio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gael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gwneud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gweld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gweithio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effeithiol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mewn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partneriaeth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draws CNC 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232360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Beth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wneud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622566" y="3194149"/>
            <a:ext cx="2092434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16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400800" y="3182985"/>
            <a:ext cx="25301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fyddwn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gwybod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881058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10800000">
            <a:off x="6032186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0906" y="348833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GB" sz="1200" smtClean="0">
                <a:solidFill>
                  <a:srgbClr val="0D0D0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51520" y="43157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74615" y="5053812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7197" y="6058406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358696">
            <a:off x="350501" y="3491929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49323" y="4306327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36765" y="5160710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358696">
            <a:off x="289549" y="6105742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8783" y="5082749"/>
            <a:ext cx="2215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300"/>
              </a:spcBef>
            </a:pPr>
            <a:r>
              <a:rPr lang="en-GB" sz="1100" dirty="0" err="1" smtClean="0">
                <a:solidFill>
                  <a:srgbClr val="006370"/>
                </a:solidFill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adolygu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ein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hegwyddorion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newid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a’r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harferion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rheoli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er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mwyn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gwella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sut</a:t>
            </a:r>
            <a:r>
              <a:rPr lang="en-GB" sz="1100" dirty="0" smtClean="0">
                <a:solidFill>
                  <a:srgbClr val="006370"/>
                </a:solidFill>
              </a:rPr>
              <a:t> yr </a:t>
            </a:r>
            <a:r>
              <a:rPr lang="en-GB" sz="1100" dirty="0" err="1" smtClean="0">
                <a:solidFill>
                  <a:srgbClr val="006370"/>
                </a:solidFill>
              </a:rPr>
              <a:t>ydym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cymryd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rhan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mewn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</a:rPr>
              <a:t> a </a:t>
            </a:r>
            <a:r>
              <a:rPr lang="en-GB" sz="1100" dirty="0" err="1" smtClean="0">
                <a:solidFill>
                  <a:srgbClr val="006370"/>
                </a:solidFill>
              </a:rPr>
              <a:t>sut</a:t>
            </a:r>
            <a:r>
              <a:rPr lang="en-GB" sz="1100" dirty="0" smtClean="0">
                <a:solidFill>
                  <a:srgbClr val="006370"/>
                </a:solidFill>
              </a:rPr>
              <a:t> yr </a:t>
            </a:r>
            <a:r>
              <a:rPr lang="en-GB" sz="1100" dirty="0" err="1" smtClean="0">
                <a:solidFill>
                  <a:srgbClr val="006370"/>
                </a:solidFill>
              </a:rPr>
              <a:t>ydym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cael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profiad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ohono</a:t>
            </a:r>
            <a:endParaRPr lang="en-GB" sz="1100" b="1" dirty="0">
              <a:solidFill>
                <a:srgbClr val="00637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4829" y="4355646"/>
            <a:ext cx="2215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err="1" smtClean="0">
                <a:solidFill>
                  <a:srgbClr val="006370"/>
                </a:solidFill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darparu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rhaglen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datblygu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rheolwyr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i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helpu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rheolwyr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i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arwain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newid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dda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5150" y="6116080"/>
            <a:ext cx="2215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err="1" smtClean="0">
                <a:solidFill>
                  <a:srgbClr val="006370"/>
                </a:solidFill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datblygu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gweithio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mewn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partneriaeth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gymdeithasol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ddyfnach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e.e</a:t>
            </a:r>
            <a:r>
              <a:rPr lang="en-GB" sz="1100" dirty="0" smtClean="0">
                <a:solidFill>
                  <a:srgbClr val="006370"/>
                </a:solidFill>
              </a:rPr>
              <a:t>. </a:t>
            </a:r>
            <a:r>
              <a:rPr lang="en-GB" sz="1100" dirty="0" err="1" smtClean="0">
                <a:solidFill>
                  <a:srgbClr val="006370"/>
                </a:solidFill>
              </a:rPr>
              <a:t>mewn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Cyfarwyddiaethau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14849" y="1258976"/>
            <a:ext cx="7545164" cy="389915"/>
          </a:xfrm>
          <a:prstGeom prst="roundRect">
            <a:avLst/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400" b="1" dirty="0" err="1" smtClean="0"/>
              <a:t>Sut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i</a:t>
            </a:r>
            <a:r>
              <a:rPr lang="en-GB" sz="1400" b="1" dirty="0" smtClean="0"/>
              <a:t> </a:t>
            </a:r>
            <a:r>
              <a:rPr lang="en-GB" sz="1400" b="1" dirty="0" err="1" smtClean="0"/>
              <a:t>newid</a:t>
            </a:r>
            <a:r>
              <a:rPr lang="en-GB" sz="1400" b="1" dirty="0" smtClean="0"/>
              <a:t>… </a:t>
            </a:r>
            <a:r>
              <a:rPr lang="en-GB" sz="1400" dirty="0" smtClean="0"/>
              <a:t>Mae </a:t>
            </a:r>
            <a:r>
              <a:rPr lang="en-GB" sz="1400" dirty="0" err="1" smtClean="0"/>
              <a:t>angen</a:t>
            </a:r>
            <a:r>
              <a:rPr lang="en-GB" sz="1400" dirty="0" smtClean="0"/>
              <a:t> </a:t>
            </a:r>
            <a:r>
              <a:rPr lang="en-GB" sz="1400" dirty="0" err="1" smtClean="0"/>
              <a:t>i</a:t>
            </a:r>
            <a:r>
              <a:rPr lang="en-GB" sz="1400" dirty="0" smtClean="0"/>
              <a:t> bob un </a:t>
            </a:r>
            <a:r>
              <a:rPr lang="en-GB" sz="1400" dirty="0" err="1" smtClean="0"/>
              <a:t>ohonom</a:t>
            </a:r>
            <a:r>
              <a:rPr lang="en-GB" sz="1400" dirty="0" smtClean="0"/>
              <a:t> </a:t>
            </a:r>
            <a:r>
              <a:rPr lang="en-GB" sz="1400" dirty="0" err="1" smtClean="0"/>
              <a:t>gymryd</a:t>
            </a:r>
            <a:r>
              <a:rPr lang="en-GB" sz="1400" dirty="0" smtClean="0"/>
              <a:t> </a:t>
            </a:r>
            <a:r>
              <a:rPr lang="en-GB" sz="1400" dirty="0" err="1" smtClean="0"/>
              <a:t>rhan</a:t>
            </a:r>
            <a:r>
              <a:rPr lang="en-GB" sz="1400" dirty="0" smtClean="0"/>
              <a:t> a </a:t>
            </a:r>
            <a:r>
              <a:rPr lang="en-GB" sz="1400" dirty="0" err="1" smtClean="0"/>
              <a:t>chael</a:t>
            </a:r>
            <a:r>
              <a:rPr lang="en-GB" sz="1400" dirty="0" smtClean="0"/>
              <a:t> </a:t>
            </a:r>
            <a:r>
              <a:rPr lang="en-GB" sz="1400" dirty="0" err="1" smtClean="0"/>
              <a:t>ystyried</a:t>
            </a:r>
            <a:r>
              <a:rPr lang="en-GB" sz="1400" dirty="0" smtClean="0"/>
              <a:t> </a:t>
            </a:r>
            <a:r>
              <a:rPr lang="en-GB" sz="1400" dirty="0" err="1" smtClean="0"/>
              <a:t>ein</a:t>
            </a:r>
            <a:r>
              <a:rPr lang="en-GB" sz="1400" dirty="0" smtClean="0"/>
              <a:t> </a:t>
            </a:r>
            <a:r>
              <a:rPr lang="en-GB" sz="1400" dirty="0" err="1" smtClean="0"/>
              <a:t>anghenion</a:t>
            </a:r>
            <a:r>
              <a:rPr lang="en-GB" sz="1400" dirty="0" smtClean="0"/>
              <a:t> </a:t>
            </a:r>
            <a:r>
              <a:rPr lang="en-GB" sz="1400" dirty="0" err="1" smtClean="0"/>
              <a:t>o’r</a:t>
            </a:r>
            <a:r>
              <a:rPr lang="en-GB" sz="1400" dirty="0" smtClean="0"/>
              <a:t> </a:t>
            </a:r>
            <a:r>
              <a:rPr lang="en-GB" sz="1400" dirty="0" err="1" smtClean="0"/>
              <a:t>dechrau</a:t>
            </a:r>
            <a:endParaRPr lang="en-GB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24584" y="3508097"/>
            <a:ext cx="221532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err="1" smtClean="0">
                <a:solidFill>
                  <a:srgbClr val="006370"/>
                </a:solidFill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cydnabod</a:t>
            </a:r>
            <a:r>
              <a:rPr lang="en-GB" sz="1100" dirty="0" smtClean="0">
                <a:solidFill>
                  <a:srgbClr val="006370"/>
                </a:solidFill>
              </a:rPr>
              <a:t> yr </a:t>
            </a:r>
            <a:r>
              <a:rPr lang="en-GB" sz="1100" dirty="0" err="1" smtClean="0">
                <a:solidFill>
                  <a:srgbClr val="006370"/>
                </a:solidFill>
              </a:rPr>
              <a:t>angen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i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dreulio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mwy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o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amser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cynnwys</a:t>
            </a:r>
            <a:r>
              <a:rPr lang="en-GB" sz="1100" b="1" dirty="0" smtClean="0">
                <a:solidFill>
                  <a:srgbClr val="006370"/>
                </a:solidFill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</a:rPr>
              <a:t>pobl</a:t>
            </a:r>
            <a:r>
              <a:rPr lang="en-GB" sz="1100" b="1" dirty="0" smtClean="0">
                <a:solidFill>
                  <a:srgbClr val="006370"/>
                </a:solidFill>
              </a:rPr>
              <a:t> (</a:t>
            </a:r>
            <a:r>
              <a:rPr lang="en-GB" sz="1100" dirty="0" err="1" smtClean="0">
                <a:solidFill>
                  <a:srgbClr val="006370"/>
                </a:solidFill>
              </a:rPr>
              <a:t>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hytrach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na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gwneud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ar</a:t>
            </a:r>
            <a:r>
              <a:rPr lang="en-GB" sz="1100" dirty="0" smtClean="0">
                <a:solidFill>
                  <a:srgbClr val="006370"/>
                </a:solidFill>
              </a:rPr>
              <a:t> ran </a:t>
            </a:r>
            <a:r>
              <a:rPr lang="en-GB" sz="1100" dirty="0" err="1" smtClean="0">
                <a:solidFill>
                  <a:srgbClr val="006370"/>
                </a:solidFill>
              </a:rPr>
              <a:t>pobl</a:t>
            </a:r>
            <a:r>
              <a:rPr lang="en-GB" sz="1100" dirty="0" smtClean="0">
                <a:solidFill>
                  <a:srgbClr val="006370"/>
                </a:solidFill>
              </a:rPr>
              <a:t>) </a:t>
            </a:r>
            <a:r>
              <a:rPr lang="en-GB" sz="1100" dirty="0" err="1" smtClean="0">
                <a:solidFill>
                  <a:srgbClr val="006370"/>
                </a:solidFill>
              </a:rPr>
              <a:t>yn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ein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holl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</a:rPr>
              <a:t>strategaethau</a:t>
            </a:r>
            <a:r>
              <a:rPr lang="en-GB" sz="1100" dirty="0" smtClean="0">
                <a:solidFill>
                  <a:srgbClr val="006370"/>
                </a:solidFill>
              </a:rPr>
              <a:t> a </a:t>
            </a:r>
            <a:r>
              <a:rPr lang="en-GB" sz="1100" dirty="0" err="1" smtClean="0">
                <a:solidFill>
                  <a:srgbClr val="006370"/>
                </a:solidFill>
              </a:rPr>
              <a:t>chynlluniau</a:t>
            </a:r>
            <a:r>
              <a:rPr lang="en-GB" sz="1100" dirty="0" smtClean="0">
                <a:solidFill>
                  <a:srgbClr val="006370"/>
                </a:solidFill>
              </a:rPr>
              <a:t> 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Pwrpas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600" b="1" dirty="0" err="1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Chyfeiriad</a:t>
            </a:r>
            <a:r>
              <a:rPr lang="en-GB" sz="1600" b="1" dirty="0" smtClean="0">
                <a:solidFill>
                  <a:srgbClr val="0063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1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08419"/>
            <a:ext cx="8633243" cy="12693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Rhesymau</a:t>
            </a:r>
            <a:r>
              <a:rPr lang="en-GB" sz="14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dros</a:t>
            </a:r>
            <a:r>
              <a:rPr lang="en-GB" sz="14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endParaRPr lang="en-GB" sz="1050" dirty="0" smtClean="0">
              <a:latin typeface="Times New Roman"/>
              <a:ea typeface="Times New Roman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Dim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ond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42%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ohonom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sy’n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credu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byddwn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ni’n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symud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hadnoddau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at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blaenoriaethau</a:t>
            </a:r>
            <a:endParaRPr lang="en-GB" sz="14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lleihad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gyllideb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dros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3-4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blynedd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nesaf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gorfodi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flaenoriaethu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hadnoddau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a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newid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maint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a’n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siâp</a:t>
            </a:r>
            <a:endParaRPr lang="en-GB" sz="14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Mae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angen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gynllunio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ar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gyfer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, ac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ymateb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i’r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farchnad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lafur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a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demograffeg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gweithlu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sy’n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newid</a:t>
            </a:r>
            <a:endParaRPr lang="en-GB" sz="14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Symbol"/>
              <a:buChar char=""/>
            </a:pP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Rydym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wedi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adnabod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sawl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sgìl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prin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yr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ydym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ni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’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cael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trafferth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eu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400" dirty="0" err="1" smtClean="0">
                <a:solidFill>
                  <a:srgbClr val="006370"/>
                </a:solidFill>
                <a:ea typeface="Cambria"/>
                <a:cs typeface="Times New Roman"/>
              </a:rPr>
              <a:t>hadnewyddu</a:t>
            </a:r>
            <a:r>
              <a:rPr lang="en-US" sz="14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endParaRPr lang="en-GB" sz="14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520" y="3472953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lvl="0" indent="-171450">
              <a:buFont typeface="Wingdings" panose="05000000000000000000" pitchFamily="2" charset="2"/>
              <a:buChar char="§"/>
            </a:pPr>
            <a:endParaRPr lang="en-GB" sz="1200" dirty="0" smtClean="0">
              <a:solidFill>
                <a:schemeClr val="tx1"/>
              </a:solidFill>
            </a:endParaRPr>
          </a:p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 lvl="0"/>
            <a:endParaRPr lang="en-GB" sz="1200" dirty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77243" y="3472953"/>
            <a:ext cx="2800350" cy="32861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gynllun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sefydliad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sy’n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golygu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gallwn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ddarparu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cynlluniau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mewn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modd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fforddiadwy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sgiliau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a’r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galluoedd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ddarparu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blaenoriaethau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presennol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gynlluniau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datblygu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olyniaeth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lle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ddarparu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gyfer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dyfodol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chwim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hyblyg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ymatebol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–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gallu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ymateb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gyflym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Symbol"/>
              <a:buChar char=""/>
            </a:pP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demograffeg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adlewyrchu’r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wlad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yr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ydym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ei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gwasanaethu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ein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helpu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addas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gyfer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006370"/>
                </a:solidFill>
                <a:ea typeface="Cambria"/>
                <a:cs typeface="Times New Roman"/>
              </a:rPr>
              <a:t>dyfodol</a:t>
            </a:r>
            <a:r>
              <a:rPr lang="en-US" sz="1100" dirty="0" smtClean="0">
                <a:solidFill>
                  <a:srgbClr val="006370"/>
                </a:solidFill>
                <a:ea typeface="Cambria"/>
                <a:cs typeface="Times New Roman"/>
              </a:rPr>
              <a:t>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70952" y="3470968"/>
            <a:ext cx="2629488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7313" lvl="0">
              <a:spcAft>
                <a:spcPts val="1200"/>
              </a:spcAft>
            </a:pPr>
            <a:endParaRPr lang="en-GB" sz="1100" dirty="0" smtClean="0">
              <a:solidFill>
                <a:schemeClr val="tx1"/>
              </a:solidFill>
            </a:endParaRPr>
          </a:p>
          <a:p>
            <a:pPr>
              <a:spcBef>
                <a:spcPts val="10"/>
              </a:spcBef>
              <a:spcAft>
                <a:spcPts val="120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50%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credu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sefydliad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ymrwymedig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symud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adnoddau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sicrhau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canolbwyntio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blaenoriaethau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2018,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70%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2020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0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90%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cadarnhau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fod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gennym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sgiliau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angen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arnom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wneud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swydd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effeithiol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2016  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0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gennym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gynlluniau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olyniaeth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clir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lle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llenwi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swyddi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mwyaf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hanfodol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20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wedi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datrys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problemau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sgiliau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prin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 marL="457200" indent="-228600">
              <a:spcBef>
                <a:spcPts val="300"/>
              </a:spcBef>
              <a:spcAft>
                <a:spcPts val="0"/>
              </a:spcAft>
            </a:pP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6017849" y="4826991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ight Arrow 15"/>
          <p:cNvSpPr/>
          <p:nvPr/>
        </p:nvSpPr>
        <p:spPr>
          <a:xfrm>
            <a:off x="2881008" y="4827983"/>
            <a:ext cx="240302" cy="576064"/>
          </a:xfrm>
          <a:prstGeom prst="rightArrow">
            <a:avLst/>
          </a:prstGeom>
          <a:solidFill>
            <a:srgbClr val="0091A5"/>
          </a:solidFill>
          <a:ln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274320" y="4152189"/>
            <a:ext cx="2622365" cy="1747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8517" y="4972843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7196" y="6223244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358696">
            <a:off x="349389" y="3412169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14777" y="4204717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291694" y="5235477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26305" y="6177432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2342" y="3501666"/>
            <a:ext cx="221532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Cynllun</a:t>
            </a:r>
            <a:r>
              <a:rPr lang="en-GB" sz="11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Gweithlu</a:t>
            </a:r>
            <a:r>
              <a:rPr lang="en-GB" sz="11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Strategol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gefnogi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Cynllun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Corfforaethol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2017–22 </a:t>
            </a:r>
            <a:endParaRPr lang="en-GB" sz="1100" dirty="0">
              <a:solidFill>
                <a:srgbClr val="00637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0315" y="4936362"/>
            <a:ext cx="22443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datblygu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dealltwriaeth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ddemograffeg</a:t>
            </a:r>
            <a:r>
              <a:rPr lang="en-GB" sz="11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gweithlu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chenedlaethau</a:t>
            </a:r>
            <a:r>
              <a:rPr lang="en-GB" sz="1100" dirty="0" smtClean="0"/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347" y="4193604"/>
            <a:ext cx="2215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penderfynu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gofynion</a:t>
            </a:r>
            <a:r>
              <a:rPr lang="en-GB" sz="10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</a:t>
            </a:r>
            <a:r>
              <a:rPr lang="en-GB" sz="10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ran </a:t>
            </a:r>
            <a:r>
              <a:rPr lang="en-GB" sz="10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siâp</a:t>
            </a:r>
            <a:r>
              <a:rPr lang="en-GB" sz="10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 a </a:t>
            </a:r>
            <a:r>
              <a:rPr lang="en-GB" sz="10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sgiliau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i’r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dyfodol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er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mwyn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addysgu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strwythurau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a’n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gweithgareddau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hyfforddi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recriwtio</a:t>
            </a:r>
            <a:r>
              <a:rPr lang="en-GB" sz="10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endParaRPr lang="en-GB" sz="1000" dirty="0" smtClean="0">
              <a:solidFill>
                <a:srgbClr val="00637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6966" y="5502749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ymestyn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cyrraedd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b="1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Cyfle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wella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cynllunio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olynol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CNC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drwyddi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draw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gwella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cyflenwad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262840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b="1" dirty="0" smtClean="0">
                <a:solidFill>
                  <a:srgbClr val="006370"/>
                </a:solidFill>
                <a:ea typeface="Times New Roman"/>
                <a:cs typeface="Times New Roman"/>
              </a:rPr>
              <a:t>Beth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rydym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wneud</a:t>
            </a:r>
            <a:endParaRPr lang="en-GB" sz="1100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3276600" y="3180912"/>
            <a:ext cx="25146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GB" sz="14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rydym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mynd</a:t>
            </a:r>
            <a:r>
              <a:rPr lang="en-GB" sz="14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6477000" y="3182985"/>
            <a:ext cx="24539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>
              <a:spcAft>
                <a:spcPts val="0"/>
              </a:spcAft>
            </a:pP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fyddwn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ni’n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gwybod</a:t>
            </a:r>
            <a:r>
              <a:rPr lang="en-GB" sz="12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200" dirty="0" smtClean="0">
              <a:solidFill>
                <a:srgbClr val="00637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r>
              <a:rPr lang="en-GB" sz="1200" b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52400" y="1219200"/>
            <a:ext cx="7620000" cy="370957"/>
          </a:xfrm>
          <a:prstGeom prst="roundRect">
            <a:avLst>
              <a:gd name="adj" fmla="val 20139"/>
            </a:avLst>
          </a:prstGeom>
          <a:solidFill>
            <a:srgbClr val="0091A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600" b="1" dirty="0" err="1" smtClean="0"/>
              <a:t>Gweithlu</a:t>
            </a:r>
            <a:r>
              <a:rPr lang="en-GB" sz="1600" b="1" dirty="0" smtClean="0"/>
              <a:t>… </a:t>
            </a:r>
            <a:r>
              <a:rPr lang="en-GB" sz="1600" dirty="0" smtClean="0"/>
              <a:t>Mae </a:t>
            </a:r>
            <a:r>
              <a:rPr lang="en-GB" sz="1600" dirty="0" err="1" smtClean="0"/>
              <a:t>angen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ni</a:t>
            </a:r>
            <a:r>
              <a:rPr lang="en-GB" sz="1600" dirty="0" smtClean="0"/>
              <a:t> </a:t>
            </a:r>
            <a:r>
              <a:rPr lang="en-GB" sz="1600" dirty="0" err="1" smtClean="0"/>
              <a:t>roi</a:t>
            </a:r>
            <a:r>
              <a:rPr lang="en-GB" sz="1600" dirty="0" smtClean="0"/>
              <a:t> </a:t>
            </a:r>
            <a:r>
              <a:rPr lang="en-GB" sz="1600" dirty="0" err="1" smtClean="0"/>
              <a:t>ffurf</a:t>
            </a:r>
            <a:r>
              <a:rPr lang="en-GB" sz="1600" dirty="0" smtClean="0"/>
              <a:t> </a:t>
            </a:r>
            <a:r>
              <a:rPr lang="en-GB" sz="1600" dirty="0" err="1" smtClean="0"/>
              <a:t>arnom</a:t>
            </a:r>
            <a:r>
              <a:rPr lang="en-GB" sz="1600" dirty="0" smtClean="0"/>
              <a:t> </a:t>
            </a:r>
            <a:r>
              <a:rPr lang="en-GB" sz="1600" dirty="0" err="1" smtClean="0"/>
              <a:t>ein</a:t>
            </a:r>
            <a:r>
              <a:rPr lang="en-GB" sz="1600" dirty="0" smtClean="0"/>
              <a:t> </a:t>
            </a:r>
            <a:r>
              <a:rPr lang="en-GB" sz="1600" dirty="0" err="1" smtClean="0"/>
              <a:t>hunain</a:t>
            </a:r>
            <a:r>
              <a:rPr lang="en-GB" sz="1600" dirty="0" smtClean="0"/>
              <a:t> </a:t>
            </a:r>
            <a:r>
              <a:rPr lang="en-GB" sz="1600" dirty="0" err="1" smtClean="0"/>
              <a:t>er</a:t>
            </a:r>
            <a:r>
              <a:rPr lang="en-GB" sz="1600" dirty="0" smtClean="0"/>
              <a:t> </a:t>
            </a:r>
            <a:r>
              <a:rPr lang="en-GB" sz="1600" dirty="0" err="1" smtClean="0"/>
              <a:t>mwyn</a:t>
            </a:r>
            <a:r>
              <a:rPr lang="en-GB" sz="1600" dirty="0" smtClean="0"/>
              <a:t> </a:t>
            </a:r>
            <a:r>
              <a:rPr lang="en-GB" sz="1600" dirty="0" err="1" smtClean="0"/>
              <a:t>darparu</a:t>
            </a:r>
            <a:r>
              <a:rPr lang="en-GB" sz="1600" dirty="0" smtClean="0"/>
              <a:t> </a:t>
            </a:r>
            <a:r>
              <a:rPr lang="en-GB" sz="1600" dirty="0" err="1" smtClean="0"/>
              <a:t>ein</a:t>
            </a:r>
            <a:r>
              <a:rPr lang="en-GB" sz="1600" dirty="0" smtClean="0"/>
              <a:t> </a:t>
            </a:r>
            <a:r>
              <a:rPr lang="en-GB" sz="1600" dirty="0" err="1" smtClean="0"/>
              <a:t>cynlluniau</a:t>
            </a:r>
            <a:r>
              <a:rPr lang="en-GB" sz="1600" dirty="0" smtClean="0"/>
              <a:t> </a:t>
            </a:r>
            <a:r>
              <a:rPr lang="en-GB" sz="1600" dirty="0" err="1" smtClean="0"/>
              <a:t>a’n</a:t>
            </a:r>
            <a:r>
              <a:rPr lang="en-GB" sz="1600" dirty="0" smtClean="0"/>
              <a:t> </a:t>
            </a:r>
            <a:r>
              <a:rPr lang="en-GB" sz="1600" dirty="0" err="1" smtClean="0"/>
              <a:t>gwirioneddau</a:t>
            </a:r>
            <a:r>
              <a:rPr lang="en-GB" sz="1600" dirty="0" smtClean="0"/>
              <a:t> </a:t>
            </a:r>
            <a:r>
              <a:rPr lang="en-GB" sz="1600" dirty="0" err="1" smtClean="0"/>
              <a:t>strategol</a:t>
            </a:r>
            <a:endParaRPr lang="en-GB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714157" y="6194560"/>
            <a:ext cx="2244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cydnabod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nad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yw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pethau’n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aros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hunfan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bod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angen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ystwytho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wrth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bethau</a:t>
            </a:r>
            <a:r>
              <a:rPr lang="en-GB" sz="1100" dirty="0" smtClean="0">
                <a:solidFill>
                  <a:srgbClr val="006370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006370"/>
                </a:solidFill>
                <a:ea typeface="Times New Roman"/>
                <a:cs typeface="Times New Roman"/>
              </a:rPr>
              <a:t>newid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755576" y="5532423"/>
            <a:ext cx="2111572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225762" y="550131"/>
            <a:ext cx="2304256" cy="595092"/>
          </a:xfrm>
          <a:prstGeom prst="roundRect">
            <a:avLst/>
          </a:prstGeom>
          <a:solidFill>
            <a:srgbClr val="A9E1F5"/>
          </a:solidFill>
          <a:ln w="19050">
            <a:solidFill>
              <a:srgbClr val="0091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Pwrpas</a:t>
            </a: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GB" sz="1600" b="1" dirty="0" err="1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Chyfeiriad</a:t>
            </a:r>
            <a:r>
              <a:rPr lang="en-GB" sz="1600" b="1" dirty="0" smtClean="0">
                <a:solidFill>
                  <a:srgbClr val="00637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600" dirty="0">
              <a:solidFill>
                <a:srgbClr val="00637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1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1520" y="587574"/>
            <a:ext cx="1440160" cy="58666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b="1" dirty="0" err="1" smtClean="0">
                <a:solidFill>
                  <a:srgbClr val="00554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Arweiniad</a:t>
            </a:r>
            <a:endParaRPr lang="en-GB" sz="1200" dirty="0">
              <a:solidFill>
                <a:srgbClr val="00554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1386396"/>
            <a:ext cx="774035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spcAft>
                <a:spcPts val="0"/>
              </a:spcAft>
            </a:pPr>
            <a:r>
              <a:rPr lang="en-GB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56710" y="1846381"/>
            <a:ext cx="8645771" cy="124558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Rhesymau</a:t>
            </a:r>
            <a:r>
              <a:rPr lang="en-GB" sz="14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4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4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newid</a:t>
            </a:r>
            <a:r>
              <a:rPr lang="en-GB" sz="1400" b="1" dirty="0" smtClean="0">
                <a:solidFill>
                  <a:srgbClr val="164A1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sz="1400" dirty="0" smtClean="0">
              <a:solidFill>
                <a:srgbClr val="164A16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arweiniad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bob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lefel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sefydliadau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llwyddiannus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mwyn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ysbrydoli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cymryd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yr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awenau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herio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,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darparu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dysgu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annog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menter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CNC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drwyddi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draw –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fydd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atebion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ddoe’n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datrys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problemau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yfory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10"/>
              </a:spcAft>
              <a:buFont typeface="Wingdings"/>
              <a:buChar char=""/>
            </a:pP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Mae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angen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pobl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arno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fod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esiampl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dda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sut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pethau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annog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eraill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ragori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672" y="3490741"/>
            <a:ext cx="2629488" cy="3286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200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D0D0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86865" y="3490741"/>
            <a:ext cx="2800350" cy="32861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pob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un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arddangos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nodweddion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arwain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ysbrydoli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eraill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annog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amgylchedd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ble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cynhyrchir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ystyrir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syniadau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mentrus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gan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bob un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ohonom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ddealltwriaeth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glir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o’r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busnes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ffocws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ddarparu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lefel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uchel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ofal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gwsmeriaid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gennym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ddiwylliant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o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penderfyniadau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rhannu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arweinyddiaeth</a:t>
            </a:r>
            <a:endParaRPr lang="en-GB" sz="1100" dirty="0" smtClean="0">
              <a:latin typeface="Times New Roman"/>
              <a:ea typeface="Cambria"/>
              <a:cs typeface="Times New Roman"/>
            </a:endParaRPr>
          </a:p>
          <a:p>
            <a:pPr marL="342900" lvl="0" indent="-342900">
              <a:spcBef>
                <a:spcPts val="10"/>
              </a:spcBef>
              <a:spcAft>
                <a:spcPts val="610"/>
              </a:spcAft>
              <a:buFont typeface="Wingdings"/>
              <a:buChar char=""/>
            </a:pP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Byddwn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ni’n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cynnal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agwedd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realistig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chadarnhaol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heriau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adfyd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ac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yn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cefnogi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eraill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i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wneud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 yr un </a:t>
            </a:r>
            <a:r>
              <a:rPr lang="en-US" sz="1100" dirty="0" err="1" smtClean="0">
                <a:solidFill>
                  <a:srgbClr val="164A16"/>
                </a:solidFill>
                <a:ea typeface="Cambria"/>
                <a:cs typeface="Times New Roman"/>
              </a:rPr>
              <a:t>peth</a:t>
            </a:r>
            <a:r>
              <a:rPr lang="en-US" sz="1100" dirty="0" smtClean="0">
                <a:solidFill>
                  <a:srgbClr val="164A16"/>
                </a:solidFill>
                <a:ea typeface="Cambria"/>
                <a:cs typeface="Times New Roman"/>
              </a:rPr>
              <a:t>.   </a:t>
            </a:r>
            <a:endParaRPr lang="en-GB" sz="1100" dirty="0">
              <a:latin typeface="Times New Roman"/>
              <a:ea typeface="Cambria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1886" y="3489748"/>
            <a:ext cx="2631082" cy="3288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0"/>
              </a:spcBef>
              <a:spcAft>
                <a:spcPts val="18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90%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ohonom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credu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caem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cefnogi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baem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rhoi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cynnig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syniad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newydd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hyd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oed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na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bai’n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gweithio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,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erbyn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2019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8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85%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o’r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bobl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timau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wedi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cael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hannog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feddwl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am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ffyrdd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newydd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gwell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wneud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pethau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o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2018</a:t>
            </a:r>
            <a:endParaRPr lang="en-GB" sz="900" dirty="0" smtClean="0">
              <a:latin typeface="Times New Roman"/>
              <a:ea typeface="Times New Roman"/>
              <a:cs typeface="Times New Roman"/>
            </a:endParaRPr>
          </a:p>
          <a:p>
            <a:pPr>
              <a:spcBef>
                <a:spcPts val="10"/>
              </a:spcBef>
              <a:spcAft>
                <a:spcPts val="1810"/>
              </a:spcAft>
            </a:pP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adolygu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pa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mor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effeithiol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yr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ydym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wedi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byw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ôl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gwerthoedd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ac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cefnogi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darparu’r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Nodau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1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Lles</a:t>
            </a:r>
            <a:r>
              <a:rPr lang="en-GB" sz="11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endParaRPr lang="en-GB" sz="9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896374" y="4845771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ight Arrow 14"/>
          <p:cNvSpPr/>
          <p:nvPr/>
        </p:nvSpPr>
        <p:spPr>
          <a:xfrm rot="10800000">
            <a:off x="6037404" y="4841146"/>
            <a:ext cx="240302" cy="576064"/>
          </a:xfrm>
          <a:prstGeom prst="rightArrow">
            <a:avLst/>
          </a:prstGeom>
          <a:solidFill>
            <a:srgbClr val="164A16"/>
          </a:solidFill>
          <a:ln>
            <a:solidFill>
              <a:srgbClr val="164A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266672" y="4255745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672" y="5131219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672" y="5890387"/>
            <a:ext cx="2629488" cy="0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5576" y="3484659"/>
            <a:ext cx="0" cy="3286125"/>
          </a:xfrm>
          <a:prstGeom prst="line">
            <a:avLst/>
          </a:prstGeom>
          <a:ln w="19050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358696">
            <a:off x="340308" y="3448988"/>
            <a:ext cx="323165" cy="7335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Strategaeth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358696">
            <a:off x="322932" y="4275644"/>
            <a:ext cx="323165" cy="69880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900" b="1" dirty="0" err="1" smtClean="0">
                <a:solidFill>
                  <a:schemeClr val="bg1">
                    <a:lumMod val="50000"/>
                  </a:schemeClr>
                </a:solidFill>
              </a:rPr>
              <a:t>Arweinwyr</a:t>
            </a:r>
            <a:endParaRPr lang="en-GB" sz="9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358696">
            <a:off x="308909" y="5154840"/>
            <a:ext cx="369332" cy="68502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Proses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358696">
            <a:off x="308908" y="5999944"/>
            <a:ext cx="369332" cy="6165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sz="1200" b="1" dirty="0" err="1" smtClean="0">
                <a:solidFill>
                  <a:schemeClr val="bg1">
                    <a:lumMod val="50000"/>
                  </a:schemeClr>
                </a:solidFill>
              </a:rPr>
              <a:t>Pobl</a:t>
            </a:r>
            <a:endParaRPr lang="en-GB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1631" y="5115609"/>
            <a:ext cx="224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defnyddio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system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rheoli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perfformiad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adnabod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sut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yr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ydym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wedi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dangos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arweiniad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rôl</a:t>
            </a:r>
            <a:r>
              <a:rPr lang="en-GB" sz="1000" dirty="0" smtClean="0"/>
              <a:t> </a:t>
            </a:r>
            <a:endParaRPr lang="en-GB" sz="10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1651" y="4236729"/>
            <a:ext cx="2244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annog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arweinyddiaeth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bob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lefel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–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mwyn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allu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achub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blaen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,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herio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arferion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chymryd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cyfrifoldeb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–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drwy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ddirprwyo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effeithiol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ac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annog</a:t>
            </a:r>
            <a:r>
              <a:rPr lang="en-GB" sz="1000" dirty="0" smtClean="0"/>
              <a:t> </a:t>
            </a:r>
            <a:endParaRPr lang="en-GB" sz="10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631" y="5885041"/>
            <a:ext cx="22472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pob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un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cymryd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cyfrifoldeb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dros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hymddygiad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hunain</a:t>
            </a:r>
            <a:r>
              <a:rPr lang="en-GB" sz="10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(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gweler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map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ffordd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) –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ysbrydoli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,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darparu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,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dysgu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chefnogi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gilydd</a:t>
            </a:r>
            <a:r>
              <a:rPr lang="en-GB" sz="1000" dirty="0" smtClean="0"/>
              <a:t> </a:t>
            </a:r>
            <a:endParaRPr lang="en-GB" sz="10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67197" y="3194149"/>
            <a:ext cx="2628403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Beth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wneud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3505200" y="3194149"/>
            <a:ext cx="2438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smtClean="0">
                <a:solidFill>
                  <a:srgbClr val="164A16"/>
                </a:solidFill>
                <a:ea typeface="Times New Roman"/>
                <a:cs typeface="Times New Roman"/>
              </a:rPr>
              <a:t>I </a:t>
            </a:r>
            <a:r>
              <a:rPr lang="en-GB" sz="16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ble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rydym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mynd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324600" y="3182985"/>
            <a:ext cx="260631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Bef>
                <a:spcPts val="10"/>
              </a:spcBef>
              <a:spcAft>
                <a:spcPts val="10"/>
              </a:spcAft>
            </a:pPr>
            <a:r>
              <a:rPr lang="en-GB" sz="1600" b="1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Sut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fyddwn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6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gwybod</a:t>
            </a:r>
            <a:r>
              <a:rPr lang="en-GB" sz="1600" dirty="0" smtClean="0">
                <a:solidFill>
                  <a:srgbClr val="164A16"/>
                </a:solidFill>
                <a:ea typeface="Times New Roman"/>
                <a:cs typeface="Times New Roman"/>
              </a:rPr>
              <a:t>:</a:t>
            </a:r>
            <a:endParaRPr lang="en-GB" sz="11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7236" y="3486304"/>
            <a:ext cx="2244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Byddwn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ni’n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byw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drwy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ein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gwerthoedd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sefydliadol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– am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y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bydd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hynny’n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effeithio’n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gadarnhaol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ar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ddeilliannau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darparu</a:t>
            </a:r>
            <a:r>
              <a:rPr lang="en-GB" sz="1000" dirty="0" smtClean="0">
                <a:solidFill>
                  <a:srgbClr val="164A16"/>
                </a:solidFill>
                <a:ea typeface="Times New Roman"/>
                <a:cs typeface="Times New Roman"/>
              </a:rPr>
              <a:t> a </a:t>
            </a:r>
            <a:r>
              <a:rPr lang="en-GB" sz="1000" dirty="0" err="1" smtClean="0">
                <a:solidFill>
                  <a:srgbClr val="164A16"/>
                </a:solidFill>
                <a:ea typeface="Times New Roman"/>
                <a:cs typeface="Times New Roman"/>
              </a:rPr>
              <a:t>lles</a:t>
            </a:r>
            <a:r>
              <a:rPr lang="en-GB" sz="1000" dirty="0" smtClean="0"/>
              <a:t> </a:t>
            </a:r>
            <a:endParaRPr lang="en-GB" sz="1000" dirty="0">
              <a:solidFill>
                <a:srgbClr val="164A16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152400" y="1330075"/>
            <a:ext cx="7620000" cy="350649"/>
          </a:xfrm>
          <a:prstGeom prst="roundRect">
            <a:avLst/>
          </a:prstGeom>
          <a:solidFill>
            <a:srgbClr val="164A16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00" b="1" dirty="0" err="1" smtClean="0"/>
              <a:t>Arweiniad</a:t>
            </a:r>
            <a:r>
              <a:rPr lang="en-GB" sz="1300" dirty="0" smtClean="0"/>
              <a:t>… Mae </a:t>
            </a:r>
            <a:r>
              <a:rPr lang="en-GB" sz="1300" dirty="0" err="1" smtClean="0"/>
              <a:t>angen</a:t>
            </a:r>
            <a:r>
              <a:rPr lang="en-GB" sz="1300" dirty="0" smtClean="0"/>
              <a:t> </a:t>
            </a:r>
            <a:r>
              <a:rPr lang="en-GB" sz="1300" dirty="0" err="1" smtClean="0"/>
              <a:t>i</a:t>
            </a:r>
            <a:r>
              <a:rPr lang="en-GB" sz="1300" dirty="0" smtClean="0"/>
              <a:t> bob un </a:t>
            </a:r>
            <a:r>
              <a:rPr lang="en-GB" sz="1300" dirty="0" err="1" smtClean="0"/>
              <a:t>ohonom</a:t>
            </a:r>
            <a:r>
              <a:rPr lang="en-GB" sz="1300" dirty="0" smtClean="0"/>
              <a:t> </a:t>
            </a:r>
            <a:r>
              <a:rPr lang="en-GB" sz="1300" dirty="0" err="1" smtClean="0"/>
              <a:t>annog</a:t>
            </a:r>
            <a:r>
              <a:rPr lang="en-GB" sz="1300" dirty="0" smtClean="0"/>
              <a:t> </a:t>
            </a:r>
            <a:r>
              <a:rPr lang="en-GB" sz="1300" dirty="0" err="1" smtClean="0"/>
              <a:t>arweiniad</a:t>
            </a:r>
            <a:r>
              <a:rPr lang="en-GB" sz="1300" dirty="0" smtClean="0"/>
              <a:t> </a:t>
            </a:r>
            <a:r>
              <a:rPr lang="en-GB" sz="1300" dirty="0" err="1" smtClean="0"/>
              <a:t>ysbrydoledig</a:t>
            </a:r>
            <a:r>
              <a:rPr lang="en-GB" sz="1300" dirty="0" smtClean="0"/>
              <a:t> </a:t>
            </a:r>
            <a:r>
              <a:rPr lang="en-GB" sz="1300" dirty="0" err="1" smtClean="0"/>
              <a:t>drwy</a:t>
            </a:r>
            <a:r>
              <a:rPr lang="en-GB" sz="1300" dirty="0" smtClean="0"/>
              <a:t> bob </a:t>
            </a:r>
            <a:r>
              <a:rPr lang="en-GB" sz="1300" dirty="0" err="1" smtClean="0"/>
              <a:t>cwr</a:t>
            </a:r>
            <a:r>
              <a:rPr lang="en-GB" sz="1300" dirty="0" smtClean="0"/>
              <a:t> </a:t>
            </a:r>
            <a:r>
              <a:rPr lang="en-GB" sz="1300" dirty="0" err="1" smtClean="0"/>
              <a:t>o</a:t>
            </a:r>
            <a:r>
              <a:rPr lang="en-GB" sz="1300" dirty="0" smtClean="0"/>
              <a:t> CNC</a:t>
            </a: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8138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W PPT 2010 Final">
  <a:themeElements>
    <a:clrScheme name="NRW colours">
      <a:dk1>
        <a:sysClr val="windowText" lastClr="000000"/>
      </a:dk1>
      <a:lt1>
        <a:sysClr val="window" lastClr="FFFFFF"/>
      </a:lt1>
      <a:dk2>
        <a:srgbClr val="3C3C41"/>
      </a:dk2>
      <a:lt2>
        <a:srgbClr val="FFFFFF"/>
      </a:lt2>
      <a:accent1>
        <a:srgbClr val="0091A5"/>
      </a:accent1>
      <a:accent2>
        <a:srgbClr val="2D962D"/>
      </a:accent2>
      <a:accent3>
        <a:srgbClr val="005541"/>
      </a:accent3>
      <a:accent4>
        <a:srgbClr val="82D2F0"/>
      </a:accent4>
      <a:accent5>
        <a:srgbClr val="3C3C41"/>
      </a:accent5>
      <a:accent6>
        <a:srgbClr val="95959D"/>
      </a:accent6>
      <a:hlink>
        <a:srgbClr val="82D2F0"/>
      </a:hlink>
      <a:folHlink>
        <a:srgbClr val="95959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wr / Water">
      <a:srgbClr val="0091A5"/>
    </a:custClr>
    <a:custClr name="Awyr / Air">
      <a:srgbClr val="82D2F0"/>
    </a:custClr>
    <a:custClr name="Bywyd gwyllt / Wildlife">
      <a:srgbClr val="2D962D"/>
    </a:custClr>
    <a:custClr name="Tir / Land">
      <a:srgbClr val="005541"/>
    </a:custClr>
    <a:custClr name="Llwyd / grey">
      <a:srgbClr val="3C3C41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78499d3b-94a8-4059-8763-489d4400b14a" ContentTypeId="0x01010067EB80C5FE939D4A9B3D8BA62129B7F5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be56660-2c31-41ef-bc00-23e72f632f2a">MANA-406488337-2</_dlc_DocId>
    <_dlc_DocIdUrl xmlns="9be56660-2c31-41ef-bc00-23e72f632f2a">
      <Url>https://cyfoethnaturiolcymru.sharepoint.com/teams/manbus/tp/dpt/_layouts/15/DocIdRedir.aspx?ID=MANA-406488337-2</Url>
      <Description>MANA-406488337-2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RW Word Document" ma:contentTypeID="0x01010067EB80C5FE939D4A9B3D8BA62129B7F501006EBBF0D1A08A684FAD13D553B24344EB" ma:contentTypeVersion="16" ma:contentTypeDescription="" ma:contentTypeScope="" ma:versionID="8bfe50166260643ce217e2f5919a4fff">
  <xsd:schema xmlns:xsd="http://www.w3.org/2001/XMLSchema" xmlns:xs="http://www.w3.org/2001/XMLSchema" xmlns:p="http://schemas.microsoft.com/office/2006/metadata/properties" xmlns:ns2="9be56660-2c31-41ef-bc00-23e72f632f2a" targetNamespace="http://schemas.microsoft.com/office/2006/metadata/properties" ma:root="true" ma:fieldsID="6c9e6145f7cdd7a9076cfd7ab770448c" ns2:_="">
    <xsd:import namespace="9be56660-2c31-41ef-bc00-23e72f632f2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6660-2c31-41ef-bc00-23e72f632f2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C15A2A-1DD2-4F51-8BC7-66E09811B7D9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9863021D-F80B-4F53-AE58-2DDF0C179AEB}">
  <ds:schemaRefs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9be56660-2c31-41ef-bc00-23e72f632f2a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0E02B1E-CF0A-4410-8085-71AFF7E3431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C7E1DE5-9408-4BF1-8C8B-B0BD9A350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e56660-2c31-41ef-bc00-23e72f632f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A8A20901-2C88-46D4-802F-207043020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NRW PowerPoint Template</Template>
  <TotalTime>7440</TotalTime>
  <Words>5300</Words>
  <Application>Microsoft Office PowerPoint</Application>
  <PresentationFormat>On-screen Show (4:3)</PresentationFormat>
  <Paragraphs>619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NRW PPT 2010 Final</vt:lpstr>
      <vt:lpstr>Developing NRW’s Teams and People - Our Strategy (2016-20) Datblygu Timau a Phobl CNC – Ein Strategaeth (2016-20)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Canolbwyntio ar Reoli Pobl </vt:lpstr>
      <vt:lpstr>Ein Cynllun Darparu 2016/17   </vt:lpstr>
      <vt:lpstr>PowerPoint Presentation</vt:lpstr>
      <vt:lpstr>PowerPoint Presentation</vt:lpstr>
      <vt:lpstr>PowerPoint Presentation</vt:lpstr>
      <vt:lpstr>PowerPoint Presentation</vt:lpstr>
    </vt:vector>
  </TitlesOfParts>
  <Company>Forestry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Development &amp; People Management Strategy</dc:title>
  <dc:creator>Dawson, Hannah</dc:creator>
  <cp:lastModifiedBy>Glyn</cp:lastModifiedBy>
  <cp:revision>313</cp:revision>
  <cp:lastPrinted>2016-02-17T09:30:02Z</cp:lastPrinted>
  <dcterms:created xsi:type="dcterms:W3CDTF">2016-03-29T13:10:14Z</dcterms:created>
  <dcterms:modified xsi:type="dcterms:W3CDTF">2016-03-30T08:42:17Z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0x01010067EB80C5FE939D4A9B3D8BA62129B7F501006EBBF0D1A08A684FAD13D553B24344EB</vt:lpwstr>
  </property>
  <property fmtid="{D5CDD505-2E9C-101B-9397-08002B2CF9AE}" pid="3" name="_dlc_DocIdItemGuid">
    <vt:lpwstr>8f96d0c2-2f53-455f-8951-ad306c410f7c</vt:lpwstr>
  </property>
</Properties>
</file>