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48" r:id="rId2"/>
    <p:sldMasterId id="2147483692" r:id="rId3"/>
    <p:sldMasterId id="2147483686" r:id="rId4"/>
    <p:sldMasterId id="2147483706" r:id="rId5"/>
    <p:sldMasterId id="2147483709" r:id="rId6"/>
  </p:sldMasterIdLst>
  <p:notesMasterIdLst>
    <p:notesMasterId r:id="rId37"/>
  </p:notesMasterIdLst>
  <p:sldIdLst>
    <p:sldId id="317" r:id="rId7"/>
    <p:sldId id="446" r:id="rId8"/>
    <p:sldId id="495" r:id="rId9"/>
    <p:sldId id="385" r:id="rId10"/>
    <p:sldId id="497" r:id="rId11"/>
    <p:sldId id="502" r:id="rId12"/>
    <p:sldId id="507" r:id="rId13"/>
    <p:sldId id="338" r:id="rId14"/>
    <p:sldId id="481" r:id="rId15"/>
    <p:sldId id="484" r:id="rId16"/>
    <p:sldId id="487" r:id="rId17"/>
    <p:sldId id="489" r:id="rId18"/>
    <p:sldId id="389" r:id="rId19"/>
    <p:sldId id="471" r:id="rId20"/>
    <p:sldId id="473" r:id="rId21"/>
    <p:sldId id="472" r:id="rId22"/>
    <p:sldId id="504" r:id="rId23"/>
    <p:sldId id="474" r:id="rId24"/>
    <p:sldId id="475" r:id="rId25"/>
    <p:sldId id="465" r:id="rId26"/>
    <p:sldId id="503" r:id="rId27"/>
    <p:sldId id="505" r:id="rId28"/>
    <p:sldId id="496" r:id="rId29"/>
    <p:sldId id="490" r:id="rId30"/>
    <p:sldId id="492" r:id="rId31"/>
    <p:sldId id="493" r:id="rId32"/>
    <p:sldId id="480" r:id="rId33"/>
    <p:sldId id="506" r:id="rId34"/>
    <p:sldId id="494" r:id="rId35"/>
    <p:sldId id="38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88B"/>
    <a:srgbClr val="000099"/>
    <a:srgbClr val="FFE99D"/>
    <a:srgbClr val="27AAE1"/>
    <a:srgbClr val="BD56A0"/>
    <a:srgbClr val="CC3399"/>
    <a:srgbClr val="ED1C24"/>
    <a:srgbClr val="FDB913"/>
    <a:srgbClr val="F58220"/>
    <a:srgbClr val="39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907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8156E-0392-408D-A3E2-66D9D24C5D50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27837-9419-4E65-9524-B848F067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41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have a plan, number</a:t>
            </a:r>
            <a:r>
              <a:rPr lang="en-GB" baseline="0" dirty="0" smtClean="0"/>
              <a:t> of projects to reach this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03897-7169-4FE2-B220-1F099DBA3B00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0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27837-9419-4E65-9524-B848F067E0AE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38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27837-9419-4E65-9524-B848F067E0A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37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27837-9419-4E65-9524-B848F067E0AE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38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Picture from the P drive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27837-9419-4E65-9524-B848F067E0AE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03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27837-9419-4E65-9524-B848F067E0AE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38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45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7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5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020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9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75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23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9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74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68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8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08636" y="2021"/>
            <a:ext cx="8083662" cy="1080120"/>
          </a:xfrm>
          <a:prstGeom prst="rect">
            <a:avLst/>
          </a:prstGeom>
          <a:solidFill>
            <a:srgbClr val="39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-12772" y="6669360"/>
            <a:ext cx="9162356" cy="216024"/>
          </a:xfrm>
          <a:prstGeom prst="rect">
            <a:avLst/>
          </a:prstGeom>
          <a:solidFill>
            <a:srgbClr val="FFE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E99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0" y="0"/>
            <a:ext cx="991104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29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43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4F453-94B4-44E3-9FB2-FC25440E79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28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914505-9A09-44FA-8BD0-FEB07DFC1FCB}" type="datetimeFigureOut">
              <a:rPr lang="en-GB" smtClean="0">
                <a:solidFill>
                  <a:prstClr val="black"/>
                </a:solidFill>
              </a:rPr>
              <a:pPr/>
              <a:t>30/11/2016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F0B825-C06F-4A25-966E-F298CA5BE13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1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7B0A-0E24-4343-8BA0-016E2A6BEA69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14AC4-5FD9-4F00-B79F-F293C0F48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110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108636" y="2021"/>
            <a:ext cx="8083662" cy="1080120"/>
          </a:xfrm>
          <a:prstGeom prst="rect">
            <a:avLst/>
          </a:prstGeom>
          <a:solidFill>
            <a:srgbClr val="39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2772" y="6669360"/>
            <a:ext cx="9162356" cy="216024"/>
          </a:xfrm>
          <a:prstGeom prst="rect">
            <a:avLst/>
          </a:prstGeom>
          <a:solidFill>
            <a:srgbClr val="FFE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E99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0" y="0"/>
            <a:ext cx="991104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1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4F453-94B4-44E3-9FB2-FC25440E79E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18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2772" y="0"/>
            <a:ext cx="9156772" cy="1080120"/>
          </a:xfrm>
          <a:prstGeom prst="rect">
            <a:avLst/>
          </a:prstGeom>
          <a:solidFill>
            <a:srgbClr val="39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2772" y="6669360"/>
            <a:ext cx="9162356" cy="216024"/>
          </a:xfrm>
          <a:prstGeom prst="rect">
            <a:avLst/>
          </a:prstGeom>
          <a:solidFill>
            <a:srgbClr val="FFE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E99D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28128"/>
            <a:ext cx="760681" cy="8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76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77B0A-0E24-4343-8BA0-016E2A6BEA69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14AC4-5FD9-4F00-B79F-F293C0F4883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5398" y="-205399"/>
            <a:ext cx="2216992" cy="2627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245" y="1"/>
            <a:ext cx="3552335" cy="387138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76873"/>
            <a:ext cx="2624144" cy="159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4" b="-63"/>
          <a:stretch/>
        </p:blipFill>
        <p:spPr>
          <a:xfrm>
            <a:off x="6276890" y="3288"/>
            <a:ext cx="2879813" cy="2216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071" y="2276873"/>
            <a:ext cx="2682044" cy="159451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35445" y="5445224"/>
            <a:ext cx="2809688" cy="1414234"/>
          </a:xfrm>
          <a:prstGeom prst="rect">
            <a:avLst/>
          </a:prstGeom>
          <a:solidFill>
            <a:srgbClr val="39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2774246" y="5445225"/>
            <a:ext cx="6369757" cy="1412776"/>
          </a:xfrm>
          <a:prstGeom prst="rect">
            <a:avLst/>
          </a:prstGeom>
          <a:solidFill>
            <a:srgbClr val="FFE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3040404" y="5692139"/>
            <a:ext cx="583264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latin typeface="+mj-lt"/>
                <a:cs typeface="Iskoola Pota" pitchFamily="34" charset="0"/>
              </a:rPr>
              <a:t>www.buglife.org.uk       @buzz_dont_tweet</a:t>
            </a:r>
          </a:p>
          <a:p>
            <a:pPr algn="ctr"/>
            <a:endParaRPr lang="en-GB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Iskoola Po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90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0" y="0"/>
            <a:ext cx="991104" cy="10801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08636" y="2021"/>
            <a:ext cx="8083662" cy="1080120"/>
          </a:xfrm>
          <a:prstGeom prst="rect">
            <a:avLst/>
          </a:prstGeom>
          <a:solidFill>
            <a:srgbClr val="39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-12772" y="6669360"/>
            <a:ext cx="9162356" cy="216024"/>
          </a:xfrm>
          <a:prstGeom prst="rect">
            <a:avLst/>
          </a:prstGeom>
          <a:solidFill>
            <a:srgbClr val="FFE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E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8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05" r:id="rId2"/>
    <p:sldLayoutId id="214748372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lang="en-GB" sz="36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86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77B0A-0E24-4343-8BA0-016E2A6BEA69}" type="datetimeFigureOut">
              <a:rPr lang="en-GB" smtClean="0"/>
              <a:t>30/11/2016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14AC4-5FD9-4F00-B79F-F293C0F4883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5398" y="-205399"/>
            <a:ext cx="2216992" cy="2627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4245" y="1"/>
            <a:ext cx="3552335" cy="387138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76873"/>
            <a:ext cx="2624144" cy="159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4" b="-63"/>
          <a:stretch/>
        </p:blipFill>
        <p:spPr>
          <a:xfrm>
            <a:off x="6276890" y="3288"/>
            <a:ext cx="2879813" cy="2216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071" y="2276873"/>
            <a:ext cx="2682044" cy="159451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5445225"/>
            <a:ext cx="9144000" cy="1412776"/>
          </a:xfrm>
          <a:prstGeom prst="rect">
            <a:avLst/>
          </a:prstGeom>
          <a:solidFill>
            <a:srgbClr val="FFE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75563" y="5764154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www.buglife.org.uk Tel: 01733 201210      @buzz_dont_tweet</a:t>
            </a:r>
          </a:p>
          <a:p>
            <a:pPr algn="ctr"/>
            <a:endParaRPr lang="en-GB" sz="1200" dirty="0"/>
          </a:p>
          <a:p>
            <a:pPr algn="ctr"/>
            <a:r>
              <a:rPr lang="en-GB" sz="1200" dirty="0"/>
              <a:t>Buglife is a registered charity at Bug House, Ham Lane, Orton Waterville, Peterborough, PE2 5UU</a:t>
            </a:r>
          </a:p>
          <a:p>
            <a:pPr algn="ctr"/>
            <a:r>
              <a:rPr lang="en-GB" sz="1200" dirty="0"/>
              <a:t>Registered Charity No: 1092293, Scottish Charity No: SC040004, Company No: 4132695</a:t>
            </a:r>
          </a:p>
        </p:txBody>
      </p:sp>
      <p:pic>
        <p:nvPicPr>
          <p:cNvPr id="16" name="Picture 2" descr="a82e8702-f154-405a-ad92-0dbea9be4b29@buglife"/>
          <p:cNvPicPr>
            <a:picLocks noChangeAspect="1" noChangeArrowheads="1"/>
          </p:cNvPicPr>
          <p:nvPr userDrawn="1"/>
        </p:nvPicPr>
        <p:blipFill>
          <a:blip r:embed="rId8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5877272"/>
            <a:ext cx="288032" cy="23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17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0" y="0"/>
            <a:ext cx="991104" cy="10801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08636" y="2021"/>
            <a:ext cx="8083662" cy="1080120"/>
          </a:xfrm>
          <a:prstGeom prst="rect">
            <a:avLst/>
          </a:prstGeom>
          <a:solidFill>
            <a:srgbClr val="39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2772" y="6669360"/>
            <a:ext cx="9162356" cy="216024"/>
          </a:xfrm>
          <a:prstGeom prst="rect">
            <a:avLst/>
          </a:prstGeom>
          <a:solidFill>
            <a:srgbClr val="FFE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E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lang="en-GB" sz="36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59068-C43D-4E05-8B23-804ED7D6CFB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30/11/2016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17666-3E24-4A98-9E06-2AE35B7CC2D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2772" y="0"/>
            <a:ext cx="9156772" cy="1080120"/>
          </a:xfrm>
          <a:prstGeom prst="rect">
            <a:avLst/>
          </a:prstGeom>
          <a:solidFill>
            <a:srgbClr val="39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2772" y="6669360"/>
            <a:ext cx="9162356" cy="216024"/>
          </a:xfrm>
          <a:prstGeom prst="rect">
            <a:avLst/>
          </a:prstGeom>
          <a:solidFill>
            <a:srgbClr val="FFE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E99D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28128"/>
            <a:ext cx="760681" cy="8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06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hyperlink" Target="http://www.google.co.uk/url?sa=i&amp;rct=j&amp;q=&amp;esrc=s&amp;frm=1&amp;source=images&amp;cd=&amp;cad=rja&amp;uact=8&amp;ved=0CAcQjRw&amp;url=http://www.thewildflowerwizard.co.uk/wildlife_ponds_berkshire.html&amp;ei=qcE7VZf3MMGMaLfogegM&amp;bvm=bv.91665533,d.d2s&amp;psig=AFQjCNFfVNA2lDDwa09Rz2VN6rw_ihnJHQ&amp;ust=1430065929206542" TargetMode="Externa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hyperlink" Target="http://www.google.co.uk/url?sa=i&amp;rct=j&amp;q=&amp;esrc=s&amp;frm=1&amp;source=images&amp;cd=&amp;cad=rja&amp;uact=8&amp;ved=0CAcQjRw&amp;url=http://oxford.rapid-pest-control.co.uk/537/masonry-bee-in-brick-walls&amp;ei=V507VbWOKoTXat2PgZAC&amp;bvm=bv.91665533,d.d2s&amp;psig=AFQjCNFz_MAw-eQoMdQ-dljoIRRH4vOVIg&amp;ust=1430056629467151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://www.google.co.uk/url?sa=i&amp;rct=j&amp;q=&amp;esrc=s&amp;frm=1&amp;source=images&amp;cd=&amp;cad=rja&amp;uact=8&amp;ved=0CAcQjRw&amp;url=http://www.wildaboutgardens.org.uk/thingstodo/inaweekend/bug-mansion.aspx&amp;ei=sGU6VZGrOM7oaIrIgMgI&amp;bvm=bv.91427555,d.d2s&amp;psig=AFQjCNEoFTGUc4VCCh2VLddULjQRXMBnNg&amp;ust=142997687964244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434" y="4005064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Clare Dinham, Michelle Bales, </a:t>
            </a:r>
          </a:p>
          <a:p>
            <a:pPr algn="ctr"/>
            <a:r>
              <a:rPr lang="en-GB" sz="3200" dirty="0" smtClean="0"/>
              <a:t>Conservation Officers</a:t>
            </a:r>
            <a:endParaRPr lang="en-GB" sz="3200" dirty="0"/>
          </a:p>
        </p:txBody>
      </p:sp>
      <p:pic>
        <p:nvPicPr>
          <p:cNvPr id="3" name="Picture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48" y="5600600"/>
            <a:ext cx="2664296" cy="102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20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30" y="1052736"/>
            <a:ext cx="4185816" cy="313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334" y="1034662"/>
            <a:ext cx="4185816" cy="313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596" y="4222968"/>
            <a:ext cx="89508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/>
              <a:t>Alternative to amenity grassland where </a:t>
            </a:r>
            <a:r>
              <a:rPr lang="en-GB" sz="2800" b="1" dirty="0" err="1" smtClean="0"/>
              <a:t>greenspace</a:t>
            </a:r>
            <a:r>
              <a:rPr lang="en-GB" sz="2800" b="1" dirty="0" smtClean="0"/>
              <a:t> must be kept short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/>
              <a:t>Self-heal, Cowslip, Red clover, Bedstraws,  Bird’s-foot trefoil, Ox-eye daisy, Buttercups, dead nettles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/>
              <a:t>Can withstand a more frequent mowing regime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179929"/>
            <a:ext cx="795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 smtClean="0">
                <a:solidFill>
                  <a:schemeClr val="bg1"/>
                </a:solidFill>
              </a:rPr>
              <a:t>Opportunities within public green space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8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13488" y="3390219"/>
            <a:ext cx="412289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/>
              <a:t>Can provide valuable nesting and forage 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 smtClean="0"/>
              <a:t>Allow some uncut vegetation to remain at all times</a:t>
            </a:r>
            <a:endParaRPr lang="en-US" sz="2200" b="1" dirty="0"/>
          </a:p>
        </p:txBody>
      </p:sp>
      <p:pic>
        <p:nvPicPr>
          <p:cNvPr id="16386" name="Picture 2" descr="C:\Users\clare.dinham\Desktop\Road Verge Stuff for Din\DampHedgerowWilloughby6.7.08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28"/>
          <a:stretch/>
        </p:blipFill>
        <p:spPr bwMode="auto">
          <a:xfrm>
            <a:off x="3745318" y="1091797"/>
            <a:ext cx="5398682" cy="390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37730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Ditches and Ponds 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675" y="1165747"/>
            <a:ext cx="1852702" cy="187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2262" y="3081994"/>
            <a:ext cx="2109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Hoverfly (Helophilus pendulus)</a:t>
            </a:r>
            <a:endParaRPr lang="en-US" sz="1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372" y="4836769"/>
            <a:ext cx="1733184" cy="171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4675" y="6583432"/>
            <a:ext cx="1578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Wainscots</a:t>
            </a:r>
            <a:endParaRPr lang="en-US" sz="1200" dirty="0"/>
          </a:p>
        </p:txBody>
      </p:sp>
      <p:pic>
        <p:nvPicPr>
          <p:cNvPr id="1026" name="Picture 2" descr="http://www.thewildflowerwizard.co.uk/pics/wildlife_pond_2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2135" y="4419517"/>
            <a:ext cx="5391865" cy="243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3752135" y="4419517"/>
            <a:ext cx="539186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2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bee nesting in wall"/>
          <p:cNvSpPr>
            <a:spLocks noChangeAspect="1" noChangeArrowheads="1"/>
          </p:cNvSpPr>
          <p:nvPr/>
        </p:nvSpPr>
        <p:spPr bwMode="auto">
          <a:xfrm>
            <a:off x="1174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ge result for bee nesting in wall"/>
          <p:cNvSpPr>
            <a:spLocks noChangeAspect="1" noChangeArrowheads="1"/>
          </p:cNvSpPr>
          <p:nvPr/>
        </p:nvSpPr>
        <p:spPr bwMode="auto">
          <a:xfrm>
            <a:off x="2698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2" name="Picture 6" descr="http://oxford.rapid-pest-control.co.uk/wp-content/uploads/2012/04/mason_bee_large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858" y="4078213"/>
            <a:ext cx="3683070" cy="280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7746" y="188640"/>
            <a:ext cx="4823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Give a bee a home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http://www.wildaboutgardens.org.uk/img/things-to-do/in-a-weekend/bug-mansion/bughouse3_SueTatma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537" y="4026781"/>
            <a:ext cx="4347943" cy="28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12954" y="965471"/>
            <a:ext cx="8751534" cy="3028593"/>
            <a:chOff x="-21341" y="0"/>
            <a:chExt cx="9213184" cy="3188353"/>
          </a:xfrm>
        </p:grpSpPr>
        <p:pic>
          <p:nvPicPr>
            <p:cNvPr id="12" name="Picture 3" descr="T:\WORK AREAS_PROJECTS\BROWNFIELD\Photos\Scunthorpe Stepping Stones\TATA z\Tata Steel z\Crosby Warren_BTCV_12.12.11 z\A 'wind row' providing additional habitat for invertebrates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537"/>
            <a:stretch/>
          </p:blipFill>
          <p:spPr bwMode="auto">
            <a:xfrm>
              <a:off x="-21341" y="31253"/>
              <a:ext cx="7418362" cy="315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774" y="0"/>
              <a:ext cx="3392069" cy="3188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254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6284" y="133422"/>
            <a:ext cx="747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Examples</a:t>
            </a:r>
            <a:endParaRPr lang="en-GB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723" y="1421904"/>
            <a:ext cx="6735551" cy="5033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6315" y="1421904"/>
            <a:ext cx="65527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b="1" dirty="0"/>
          </a:p>
          <a:p>
            <a:pPr marL="742950" indent="-742950">
              <a:buAutoNum type="arabicPeriod"/>
            </a:pPr>
            <a:endParaRPr lang="en-GB" sz="4000" b="1" dirty="0" smtClean="0"/>
          </a:p>
          <a:p>
            <a:pPr marL="742950" indent="-742950">
              <a:buAutoNum type="arabicPeriod"/>
            </a:pP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3303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00390" y="44624"/>
            <a:ext cx="8043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Planting in Parks</a:t>
            </a:r>
          </a:p>
          <a:p>
            <a:r>
              <a:rPr lang="en-GB" sz="3200" b="1" dirty="0" smtClean="0">
                <a:solidFill>
                  <a:schemeClr val="bg1"/>
                </a:solidFill>
              </a:rPr>
              <a:t>Community involved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44" y="1268760"/>
            <a:ext cx="4118223" cy="2592288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1268760"/>
            <a:ext cx="4721071" cy="2592288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44" y="3861048"/>
            <a:ext cx="4118224" cy="271330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7" y="3861048"/>
            <a:ext cx="4721071" cy="27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8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33.2\public\WORK AREAS_PROJECTS\POLLINATORS\URBAN BUZZ\City folders\Plymouth\Sites\City centre flowers\IMG_5127 smal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699" y="1303921"/>
            <a:ext cx="378042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33.2\public\WORK AREAS_PROJECTS\POLLINATORS\URBAN BUZZ\City folders\Plymouth\Sites\City centre flowers\IMG_32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303921"/>
            <a:ext cx="33603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chelle.Bales\AppData\Local\Microsoft\Windows\Temporary Internet Files\Content.Outlook\F801OWZ0\IMG_33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133422"/>
            <a:ext cx="8028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Long flowering season</a:t>
            </a:r>
            <a:endParaRPr lang="en-GB" sz="44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Laura.Curry\Desktop\City centre flowers\Facebook western approach comments\shares and lik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894" y="3861048"/>
            <a:ext cx="5507433" cy="75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Laura.Curry\Desktop\City centre flowers\Facebook western approach comments\Untitled-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853368"/>
            <a:ext cx="5631274" cy="8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Laura.Curry\Desktop\City centre flowers\Facebook western approach comments\Untitled-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6775" y="5848763"/>
            <a:ext cx="5171463" cy="65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7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032" y="1230854"/>
            <a:ext cx="4022140" cy="22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083" y="1124744"/>
            <a:ext cx="2811317" cy="500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36798" y="148133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Small scale- Stepping Stones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C:\Users\Michelle.Bales\AppData\Local\Microsoft\Windows\Temporary Internet Files\Content.Word\IMG_20160630_151332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572293"/>
            <a:ext cx="4009614" cy="2593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2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5616" y="148158"/>
            <a:ext cx="8028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Cemeteries as schools green space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7864" y="1196752"/>
            <a:ext cx="221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Enhancing sites</a:t>
            </a:r>
            <a:endParaRPr lang="en-GB" b="1" dirty="0"/>
          </a:p>
        </p:txBody>
      </p:sp>
      <p:pic>
        <p:nvPicPr>
          <p:cNvPr id="1026" name="Picture 2" descr="\\192.168.33.2\public\WORK AREAS_PROJECTS\POLLINATORS\URBAN BUZZ\City folders\Cardiff\Site selection\Cemetery\Allensbank primary school, planting at Cathays cemetery with Urban Buzz and Cardiff counc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119503"/>
            <a:ext cx="8073483" cy="533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2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chelle.Bales\AppData\Local\Microsoft\Windows\Temporary Internet Files\Content.Outlook\F801OWZ0\CS aft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64633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chelle.Bales\AppData\Local\Microsoft\Windows\Temporary Internet Files\Content.Outlook\F801OWZ0\IMG_5150 smal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499642"/>
            <a:ext cx="4754577" cy="316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133422"/>
            <a:ext cx="7704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Urban Planting in city centres</a:t>
            </a:r>
            <a:endParaRPr lang="en-GB" sz="4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5057" y="5084501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Low maintenance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5890372" y="1586133"/>
            <a:ext cx="1685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High profile</a:t>
            </a:r>
          </a:p>
        </p:txBody>
      </p:sp>
      <p:sp>
        <p:nvSpPr>
          <p:cNvPr id="4" name="Rectangle 3"/>
          <p:cNvSpPr/>
          <p:nvPr/>
        </p:nvSpPr>
        <p:spPr>
          <a:xfrm>
            <a:off x="5940152" y="2118111"/>
            <a:ext cx="1615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</a:rPr>
              <a:t>Very urban</a:t>
            </a:r>
          </a:p>
        </p:txBody>
      </p:sp>
    </p:spTree>
    <p:extLst>
      <p:ext uri="{BB962C8B-B14F-4D97-AF65-F5344CB8AC3E}">
        <p14:creationId xmlns:p14="http://schemas.microsoft.com/office/powerpoint/2010/main" val="23520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33422"/>
            <a:ext cx="747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Multi purpose</a:t>
            </a:r>
            <a:endParaRPr lang="en-GB" sz="4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Michelle.Bales\AppData\Local\Microsoft\Windows\Temporary Internet Files\Content.Outlook\F801OWZ0\Coir Mattin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019" y="4293096"/>
            <a:ext cx="3349738" cy="222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ichelle.Bales\AppData\Local\Microsoft\Windows\Temporary Internet Files\Content.Outlook\F801OWZ0\Coir Pallet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10" y="1268760"/>
            <a:ext cx="3131840" cy="20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chelle.Bales\AppData\Local\Microsoft\Windows\Temporary Internet Files\Content.Outlook\F801OWZ0\Habit creation event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4583" y="1988840"/>
            <a:ext cx="3334659" cy="333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3672" y="5177296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Coir mats-</a:t>
            </a:r>
          </a:p>
          <a:p>
            <a:r>
              <a:rPr lang="en-GB" sz="2000" dirty="0"/>
              <a:t>Reduce river erosion and increase forage for pollinators</a:t>
            </a:r>
          </a:p>
        </p:txBody>
      </p:sp>
    </p:spTree>
    <p:extLst>
      <p:ext uri="{BB962C8B-B14F-4D97-AF65-F5344CB8AC3E}">
        <p14:creationId xmlns:p14="http://schemas.microsoft.com/office/powerpoint/2010/main" val="339456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63480" y="3503042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prstClr val="black"/>
                </a:solidFill>
              </a:rPr>
              <a:t>Our pollinators are in trouble, we </a:t>
            </a:r>
            <a:r>
              <a:rPr lang="en-GB" sz="3200" b="1" dirty="0">
                <a:solidFill>
                  <a:prstClr val="black"/>
                </a:solidFill>
              </a:rPr>
              <a:t>have a plan!</a:t>
            </a:r>
            <a:endParaRPr lang="en-GB" sz="3200" dirty="0">
              <a:solidFill>
                <a:prstClr val="black"/>
              </a:solidFill>
            </a:endParaRPr>
          </a:p>
          <a:p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600" y="260648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prstClr val="white"/>
                </a:solidFill>
              </a:rPr>
              <a:t>Buglife</a:t>
            </a:r>
            <a:r>
              <a:rPr lang="en-GB" sz="2800" b="1" dirty="0">
                <a:solidFill>
                  <a:prstClr val="white"/>
                </a:solidFill>
              </a:rPr>
              <a:t> – ‘Saving the small things that run the planet’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5589240"/>
            <a:ext cx="4860540" cy="105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0477">
            <a:off x="466418" y="2951094"/>
            <a:ext cx="3628956" cy="32452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96752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</a:rPr>
              <a:t>Europe's only organisation devoted to </a:t>
            </a:r>
            <a:r>
              <a:rPr lang="en-GB" sz="2400" dirty="0">
                <a:solidFill>
                  <a:prstClr val="black"/>
                </a:solidFill>
              </a:rPr>
              <a:t>conservation </a:t>
            </a:r>
            <a:r>
              <a:rPr lang="en-GB" sz="2400" dirty="0" smtClean="0">
                <a:solidFill>
                  <a:prstClr val="black"/>
                </a:solidFill>
              </a:rPr>
              <a:t>of all invertebrates</a:t>
            </a:r>
            <a:endParaRPr lang="en-GB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prstClr val="black"/>
                </a:solidFill>
              </a:rPr>
              <a:t>Aim to halt the extinction of invertebrates and achieve sustainable populations</a:t>
            </a:r>
            <a:endParaRPr lang="en-GB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7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5617" y="148158"/>
            <a:ext cx="352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Nesting sites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\\192.168.33.2\public\WORK AREAS_PROJECTS\POLLINATORS\URBAN BUZZ\City folders\Cardiff\Site selection\allotment roath\IMG_20160429_1040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99323"/>
            <a:ext cx="4668156" cy="26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33.2\public\WORK AREAS_PROJECTS\POLLINATORS\URBAN BUZZ\City folders\Cardiff\Site selection\allotment roath\IMG_20160930_1222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721743" cy="26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192.168.33.2\public\WORK AREAS_PROJECTS\POLLINATORS\URBAN BUZZ\City folders\York\Sites\University of York\University of York bee hotels\Bee hotel 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609" y="1115014"/>
            <a:ext cx="2113532" cy="281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192.168.33.2\public\WORK AREAS_PROJECTS\POLLINATORS\URBAN BUZZ\City folders\Cardiff\Site selection\Plasnewydd community Garden\IMG-20160602-WA000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0283" y="4027328"/>
            <a:ext cx="2072858" cy="276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38036" y="1628800"/>
            <a:ext cx="20022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Bee banks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Bug hotels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Scrub/ hedging/ hollow stemmed plants</a:t>
            </a:r>
          </a:p>
        </p:txBody>
      </p:sp>
    </p:spTree>
    <p:extLst>
      <p:ext uri="{BB962C8B-B14F-4D97-AF65-F5344CB8AC3E}">
        <p14:creationId xmlns:p14="http://schemas.microsoft.com/office/powerpoint/2010/main" val="15544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33.2\public\WORK AREAS_PROJECTS\POLLINATORS\URBAN BUZZ\City folders\Cardiff\Site selection\Llanishen Fach\IMG_20161012_15360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698" y="2131784"/>
            <a:ext cx="5900646" cy="331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8199" y="64710"/>
            <a:ext cx="747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Multiple habitats</a:t>
            </a:r>
            <a:endParaRPr lang="en-GB" sz="44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755" y="1556792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Bee bank</a:t>
            </a: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1403648" y="5729806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Meadow</a:t>
            </a:r>
            <a:endParaRPr lang="en-GB" sz="2000" dirty="0"/>
          </a:p>
        </p:txBody>
      </p:sp>
      <p:sp>
        <p:nvSpPr>
          <p:cNvPr id="6" name="Rectangle 5"/>
          <p:cNvSpPr/>
          <p:nvPr/>
        </p:nvSpPr>
        <p:spPr>
          <a:xfrm>
            <a:off x="6948264" y="5929861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Scrape</a:t>
            </a:r>
            <a:endParaRPr lang="en-GB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31640" y="1756847"/>
            <a:ext cx="1008112" cy="174416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051720" y="4005065"/>
            <a:ext cx="1728192" cy="172474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380312" y="4221088"/>
            <a:ext cx="288032" cy="170877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96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5617" y="148158"/>
            <a:ext cx="3413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W</a:t>
            </a:r>
            <a:r>
              <a:rPr lang="en-GB" sz="4400" b="1" dirty="0" smtClean="0">
                <a:solidFill>
                  <a:schemeClr val="bg1"/>
                </a:solidFill>
              </a:rPr>
              <a:t>oodland</a:t>
            </a:r>
            <a:endParaRPr lang="en-GB" sz="4400" b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andrew.cutts\Desktop\Woodland plantin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137796"/>
            <a:ext cx="6127280" cy="459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3672" y="5685127"/>
            <a:ext cx="8120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In Cardiff-</a:t>
            </a:r>
          </a:p>
          <a:p>
            <a:endParaRPr lang="en-GB" sz="2000" dirty="0"/>
          </a:p>
          <a:p>
            <a:r>
              <a:rPr lang="en-GB" sz="2000" dirty="0" smtClean="0"/>
              <a:t>Targeted planted for White letter hairstreak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9052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\\192.168.33.2\public\WORK AREAS_PROJECTS\POLLINATORS\URBAN BUZZ\City folders\Cardiff\Site selection\Sophia Gardens\Sophia Raking_Pro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7039" y="3967613"/>
            <a:ext cx="4165089" cy="2723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00985"/>
            <a:ext cx="4572000" cy="28666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720" y="155026"/>
            <a:ext cx="5629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</a:rPr>
              <a:t>Management plans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Image result for nrw log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45" y="5343063"/>
            <a:ext cx="1786235" cy="126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0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:\WORK AREAS_PROJECTS\BROWNFIELD\Photos_RESTORED\V&amp;A Living Roof\Photos (c) V&amp;A_02.06.14\20140530_101911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104" y="1179891"/>
            <a:ext cx="7570812" cy="567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116719"/>
            <a:ext cx="747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Green roofs</a:t>
            </a:r>
            <a:endParaRPr lang="en-GB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9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:\WORK AREAS_PROJECTS\BROWNFIELD\Photos_RESTORED\Living Roofs for Londons Wildlife\Roof visit_July 2012\Abbey Hive\Biodiverse green roof_London (c) Buglife (3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12" y="1124743"/>
            <a:ext cx="4258215" cy="570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T:\WORK AREAS_PROJECTS\BROWNFIELD\Photos_RESTORED\Living Roofs for Londons Wildlife\Abbey Hive Installation_01.07.11\IMG_09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576" y="3869412"/>
            <a:ext cx="3875490" cy="29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:\WORK AREAS_PROJECTS\BROWNFIELD\Photos_RESTORED\Living Roofs for Londons Wildlife\Abbey Hive Installation_01.07.11\IMG_096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583" y="1052736"/>
            <a:ext cx="3904483" cy="292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116719"/>
            <a:ext cx="747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Green roofs</a:t>
            </a:r>
            <a:endParaRPr lang="en-GB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WORK AREAS_PROJECTS\BROWNFIELD\Photos_RESTORED\Living Roofs for Londons Wildlife\DuFours installation_13.12.11\IMG_0919.jpe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48375"/>
            <a:ext cx="3790158" cy="47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T:\WORK AREAS_PROJECTS\BROWNFIELD\Photos_RESTORED\Living Roofs for Londons Wildlife\DuFours installation_13.12.11\IMG_26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248375"/>
            <a:ext cx="3553671" cy="266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:\WORK AREAS_PROJECTS\BROWNFIELD\Photos_RESTORED\Living Roofs for Londons Wildlife\Roof visit_July 2012\DuFours\DuFours Place, Soho(c)Buglif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969" y="3429000"/>
            <a:ext cx="6209630" cy="341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116719"/>
            <a:ext cx="747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Green roofs</a:t>
            </a:r>
            <a:endParaRPr lang="en-GB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7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chelle.Bales\Desktop\IMG_75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24" y="1389112"/>
            <a:ext cx="3775968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0924" y="10434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Bute park green roof</a:t>
            </a:r>
            <a:endParaRPr lang="en-GB" dirty="0"/>
          </a:p>
        </p:txBody>
      </p:sp>
      <p:pic>
        <p:nvPicPr>
          <p:cNvPr id="1027" name="Picture 3" descr="C:\Users\Michelle.Bales\Desktop\IMG_20160928_0938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293096"/>
            <a:ext cx="3757177" cy="21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chelle.Bales\Desktop\IMG_20160928_09381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339553"/>
            <a:ext cx="3672408" cy="20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00020" y="5185986"/>
            <a:ext cx="154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Small scale on shed roofs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28750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Urban </a:t>
            </a:r>
            <a:r>
              <a:rPr lang="en-GB" sz="4000" b="1" dirty="0" smtClean="0">
                <a:solidFill>
                  <a:schemeClr val="bg1"/>
                </a:solidFill>
              </a:rPr>
              <a:t>Buzz- Green roofs</a:t>
            </a:r>
          </a:p>
        </p:txBody>
      </p:sp>
      <p:pic>
        <p:nvPicPr>
          <p:cNvPr id="2050" name="Picture 2" descr="Image result for shipment container green roof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4088" y="1374747"/>
            <a:ext cx="2780727" cy="284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7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UIDANC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160260"/>
            <a:ext cx="3990975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3" descr="TFL View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634" y="1630372"/>
            <a:ext cx="3748310" cy="46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116719"/>
            <a:ext cx="747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Green roofs</a:t>
            </a:r>
            <a:endParaRPr lang="en-GB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etail of Green Roofed Wheeliebin Stor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268760"/>
            <a:ext cx="6407696" cy="49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69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clare.dinham\Desktop\PopUp banner habitat pics\IMG_77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4743"/>
            <a:ext cx="9144000" cy="583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434" y="1409481"/>
            <a:ext cx="3744410" cy="526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831" t="16055" r="35924" b="11099"/>
          <a:stretch/>
        </p:blipFill>
        <p:spPr bwMode="auto">
          <a:xfrm>
            <a:off x="4932039" y="1409481"/>
            <a:ext cx="3754525" cy="526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5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2216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" y="5445951"/>
            <a:ext cx="9164338" cy="1412776"/>
          </a:xfrm>
          <a:prstGeom prst="rect">
            <a:avLst/>
          </a:prstGeom>
          <a:solidFill>
            <a:srgbClr val="FFE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a82e8702-f154-405a-ad92-0dbea9be4b29@buglife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5877272"/>
            <a:ext cx="288032" cy="23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2201" y="4225445"/>
            <a:ext cx="6363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Clare.dinham@buglife.org.uk</a:t>
            </a:r>
            <a:endParaRPr lang="en-GB" sz="3200" b="1" dirty="0"/>
          </a:p>
          <a:p>
            <a:pPr algn="ctr"/>
            <a:r>
              <a:rPr lang="en-GB" sz="3200" b="1" dirty="0" smtClean="0"/>
              <a:t>Michelle.bales@buglife.org.uk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563" y="5764154"/>
            <a:ext cx="8496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www.buglife.org.uk Tel: 07464 828 626	@</a:t>
            </a:r>
            <a:r>
              <a:rPr lang="en-GB" sz="2000" dirty="0" err="1" smtClean="0"/>
              <a:t>buzz_dont_tweet</a:t>
            </a:r>
            <a:endParaRPr lang="en-GB" sz="2000" dirty="0" smtClean="0"/>
          </a:p>
          <a:p>
            <a:pPr algn="ctr"/>
            <a:endParaRPr lang="en-GB" sz="1200" dirty="0"/>
          </a:p>
          <a:p>
            <a:pPr algn="ctr"/>
            <a:r>
              <a:rPr lang="en-GB" sz="1200" dirty="0"/>
              <a:t>Buglife is a registered charity at Bug House, Ham Lane, Orton Waterville, Peterborough, PE2 5UU</a:t>
            </a:r>
          </a:p>
          <a:p>
            <a:pPr algn="ctr"/>
            <a:r>
              <a:rPr lang="en-GB" sz="1200" dirty="0"/>
              <a:t>Registered Charity No: 1092293, Scottish Charity No: SC040004, Company No: 4132695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2576" y="-301965"/>
            <a:ext cx="2186531" cy="2591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955" b="-63"/>
          <a:stretch/>
        </p:blipFill>
        <p:spPr>
          <a:xfrm>
            <a:off x="6102423" y="0"/>
            <a:ext cx="3041577" cy="22169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192" y="2204864"/>
            <a:ext cx="2843808" cy="1594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11038"/>
            <a:ext cx="3384376" cy="36883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844823"/>
            <a:ext cx="2591679" cy="195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969" y="980728"/>
            <a:ext cx="4636107" cy="52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303" y="6114008"/>
            <a:ext cx="1948318" cy="665730"/>
          </a:xfrm>
          <a:prstGeom prst="rect">
            <a:avLst/>
          </a:prstGeom>
          <a:noFill/>
        </p:spPr>
      </p:pic>
      <p:pic>
        <p:nvPicPr>
          <p:cNvPr id="13" name="Picture 2" descr="C:\Users\Laura.Curry\Desktop\Urban Buzz\Logos\GW 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6114008"/>
            <a:ext cx="942070" cy="6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LF english-welsh_compact_pantone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6088427"/>
            <a:ext cx="1243467" cy="6608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233293" y="245349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Urban Buzz - Introduction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738" y="1158956"/>
            <a:ext cx="362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In a nutshell…</a:t>
            </a:r>
            <a:endParaRPr lang="en-GB" sz="3600" b="1" dirty="0"/>
          </a:p>
        </p:txBody>
      </p:sp>
      <p:sp>
        <p:nvSpPr>
          <p:cNvPr id="16" name="TextBox 2"/>
          <p:cNvSpPr txBox="1"/>
          <p:nvPr/>
        </p:nvSpPr>
        <p:spPr>
          <a:xfrm>
            <a:off x="211738" y="1802378"/>
            <a:ext cx="38157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Blip>
                <a:blip r:embed="rId6"/>
              </a:buBlip>
            </a:pPr>
            <a:r>
              <a:rPr lang="en-GB" sz="2400" dirty="0" smtClean="0"/>
              <a:t>8 cities in England and Wales</a:t>
            </a:r>
            <a:endParaRPr lang="en-GB" sz="2400" dirty="0"/>
          </a:p>
          <a:p>
            <a:pPr marL="342900" indent="-342900">
              <a:buBlip>
                <a:blip r:embed="rId6"/>
              </a:buBlip>
            </a:pPr>
            <a:endParaRPr lang="en-GB" sz="2400" dirty="0"/>
          </a:p>
          <a:p>
            <a:pPr marL="342900" indent="-342900">
              <a:buBlip>
                <a:blip r:embed="rId6"/>
              </a:buBlip>
            </a:pPr>
            <a:r>
              <a:rPr lang="en-GB" sz="2400" dirty="0" smtClean="0"/>
              <a:t>Creating pollinator habitat in these cities to inspire others to follow lead</a:t>
            </a:r>
          </a:p>
          <a:p>
            <a:endParaRPr lang="en-GB" sz="2400" dirty="0" smtClean="0"/>
          </a:p>
          <a:p>
            <a:pPr marL="342900" indent="-342900">
              <a:buBlip>
                <a:blip r:embed="rId6"/>
              </a:buBlip>
            </a:pPr>
            <a:r>
              <a:rPr lang="en-GB" sz="2400" dirty="0" smtClean="0"/>
              <a:t>Community lead- must suit their needs</a:t>
            </a:r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Funders</a:t>
            </a:r>
            <a:r>
              <a:rPr lang="en-GB" sz="2400" dirty="0"/>
              <a:t>: Biffa Award, Garfield </a:t>
            </a:r>
            <a:r>
              <a:rPr lang="en-GB" sz="2400" dirty="0" smtClean="0"/>
              <a:t>Weston Foundation, </a:t>
            </a:r>
            <a:r>
              <a:rPr lang="en-GB" sz="2400" dirty="0"/>
              <a:t>and </a:t>
            </a:r>
            <a:r>
              <a:rPr lang="en-GB" sz="2400" dirty="0" smtClean="0"/>
              <a:t>Heritage Lottery Fund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9021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26768" y="1156313"/>
            <a:ext cx="495239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3km wide </a:t>
            </a:r>
            <a:r>
              <a:rPr lang="en-GB" sz="2400" b="1" dirty="0">
                <a:solidFill>
                  <a:srgbClr val="002060"/>
                </a:solidFill>
              </a:rPr>
              <a:t>continuous</a:t>
            </a:r>
            <a:r>
              <a:rPr lang="en-GB" sz="2400" dirty="0">
                <a:solidFill>
                  <a:srgbClr val="002060"/>
                </a:solidFill>
              </a:rPr>
              <a:t> lines of permanent </a:t>
            </a:r>
            <a:r>
              <a:rPr lang="en-GB" sz="2400" b="1" dirty="0">
                <a:solidFill>
                  <a:srgbClr val="002060"/>
                </a:solidFill>
              </a:rPr>
              <a:t>wildflower-rich </a:t>
            </a:r>
            <a:r>
              <a:rPr lang="en-GB" sz="2400" dirty="0">
                <a:solidFill>
                  <a:srgbClr val="002060"/>
                </a:solidFill>
              </a:rPr>
              <a:t>habitat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Link together and expand best wildlife areas by </a:t>
            </a:r>
            <a:r>
              <a:rPr lang="en-GB" sz="2400" b="1" dirty="0" smtClean="0">
                <a:solidFill>
                  <a:srgbClr val="002060"/>
                </a:solidFill>
              </a:rPr>
              <a:t>enhancing</a:t>
            </a:r>
            <a:r>
              <a:rPr lang="en-GB" sz="2400" dirty="0" smtClean="0">
                <a:solidFill>
                  <a:srgbClr val="002060"/>
                </a:solidFill>
              </a:rPr>
              <a:t>, </a:t>
            </a:r>
            <a:r>
              <a:rPr lang="en-GB" sz="2400" b="1" dirty="0" smtClean="0">
                <a:solidFill>
                  <a:srgbClr val="002060"/>
                </a:solidFill>
              </a:rPr>
              <a:t>restoring</a:t>
            </a:r>
            <a:r>
              <a:rPr lang="en-GB" sz="2400" dirty="0" smtClean="0">
                <a:solidFill>
                  <a:srgbClr val="002060"/>
                </a:solidFill>
              </a:rPr>
              <a:t> and </a:t>
            </a:r>
            <a:r>
              <a:rPr lang="en-GB" sz="2400" b="1" dirty="0" smtClean="0">
                <a:solidFill>
                  <a:srgbClr val="002060"/>
                </a:solidFill>
              </a:rPr>
              <a:t>creating</a:t>
            </a:r>
            <a:r>
              <a:rPr lang="en-GB" sz="2400" dirty="0" smtClean="0">
                <a:solidFill>
                  <a:srgbClr val="002060"/>
                </a:solidFill>
              </a:rPr>
              <a:t> new habitat</a:t>
            </a:r>
          </a:p>
          <a:p>
            <a:endParaRPr lang="en-GB" sz="2000" dirty="0" smtClean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Expanding wildlife sites &amp; stepping stones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Linking</a:t>
            </a:r>
            <a:r>
              <a:rPr lang="en-GB" sz="2400" dirty="0">
                <a:solidFill>
                  <a:srgbClr val="002060"/>
                </a:solidFill>
              </a:rPr>
              <a:t> with and</a:t>
            </a:r>
            <a:r>
              <a:rPr lang="en-GB" sz="2400" b="1" dirty="0">
                <a:solidFill>
                  <a:srgbClr val="002060"/>
                </a:solidFill>
              </a:rPr>
              <a:t> joining </a:t>
            </a:r>
            <a:r>
              <a:rPr lang="en-GB" sz="2400" dirty="0">
                <a:solidFill>
                  <a:srgbClr val="002060"/>
                </a:solidFill>
              </a:rPr>
              <a:t>other wildlife initiatives e.g. </a:t>
            </a:r>
            <a:r>
              <a:rPr lang="en-GB" sz="2400" dirty="0" smtClean="0">
                <a:solidFill>
                  <a:srgbClr val="002060"/>
                </a:solidFill>
              </a:rPr>
              <a:t>My Wild City, </a:t>
            </a:r>
          </a:p>
          <a:p>
            <a:r>
              <a:rPr lang="en-GB" sz="2400" dirty="0" smtClean="0">
                <a:solidFill>
                  <a:srgbClr val="002060"/>
                </a:solidFill>
              </a:rPr>
              <a:t>Urban Buzz</a:t>
            </a:r>
            <a:endParaRPr lang="en-GB" sz="2400" dirty="0">
              <a:solidFill>
                <a:srgbClr val="002060"/>
              </a:solidFill>
            </a:endParaRP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b="1" dirty="0">
                <a:solidFill>
                  <a:srgbClr val="002060"/>
                </a:solidFill>
              </a:rPr>
              <a:t>Co-ordinated</a:t>
            </a:r>
            <a:r>
              <a:rPr lang="en-GB" sz="2400" dirty="0">
                <a:solidFill>
                  <a:srgbClr val="002060"/>
                </a:solidFill>
              </a:rPr>
              <a:t> and </a:t>
            </a:r>
            <a:r>
              <a:rPr lang="en-GB" sz="2400" b="1" dirty="0">
                <a:solidFill>
                  <a:srgbClr val="002060"/>
                </a:solidFill>
              </a:rPr>
              <a:t>collaborative</a:t>
            </a:r>
            <a:r>
              <a:rPr lang="en-GB" sz="2400" dirty="0">
                <a:solidFill>
                  <a:srgbClr val="002060"/>
                </a:solidFill>
              </a:rPr>
              <a:t> work</a:t>
            </a:r>
          </a:p>
          <a:p>
            <a:endParaRPr lang="en-GB" dirty="0">
              <a:solidFill>
                <a:schemeClr val="tx2">
                  <a:lumMod val="5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331640" y="260648"/>
            <a:ext cx="3888432" cy="57703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chemeClr val="bg1"/>
                </a:solidFill>
              </a:rPr>
              <a:t>B-Lines </a:t>
            </a:r>
          </a:p>
        </p:txBody>
      </p:sp>
      <p:pic>
        <p:nvPicPr>
          <p:cNvPr id="7" name="Picture 2" descr="C:\Users\andrew.whitehouse\Dropbox\COOP PICS\2011_08_05, Weaverthorpe Dale_15 (c) Richard Smith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067944" cy="529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86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266953"/>
              </p:ext>
            </p:extLst>
          </p:nvPr>
        </p:nvGraphicFramePr>
        <p:xfrm>
          <a:off x="539552" y="1159024"/>
          <a:ext cx="8020050" cy="567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3" imgW="8019780" imgH="5676900" progId="AcroExch.Document.DC">
                  <p:embed/>
                </p:oleObj>
              </mc:Choice>
              <mc:Fallback>
                <p:oleObj name="Acrobat Document" r:id="rId3" imgW="8019780" imgH="56769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159024"/>
                        <a:ext cx="8020050" cy="567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188640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South and West Wales B-Lines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2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buglife.org.uk/sites/default/files/Proposed%20London%20B-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516984"/>
            <a:ext cx="6300192" cy="465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188640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Making a B-Line for London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84168" y="3833881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33% green space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14% private gardens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993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pisyrphus balteatus (c) Ben Hamers"/>
          <p:cNvPicPr>
            <a:picLocks noGrp="1"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709" y="1246535"/>
            <a:ext cx="3765368" cy="2342621"/>
          </a:xfrm>
          <a:prstGeom prst="rect">
            <a:avLst/>
          </a:prstGeom>
        </p:spPr>
      </p:pic>
      <p:pic>
        <p:nvPicPr>
          <p:cNvPr id="10" name="Picture 9" descr="Brown-banded carder bee Bombus humilis (c) Sam Ashfield_edite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7" y="4000633"/>
            <a:ext cx="2867716" cy="216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P:\PHOTO LIBRARY\Invertebrates\Insects\Hymenoptera - Ants, bees and wasps\4 Wasps\Cerceris arenaria (c) Roger Key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6545" y="1246535"/>
            <a:ext cx="3123494" cy="23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53510" y="4000633"/>
            <a:ext cx="3032906" cy="216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3483" y="4000632"/>
            <a:ext cx="2797117" cy="216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15616" y="148158"/>
            <a:ext cx="3641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Insect pollinators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88640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Pollinator requirements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4136" y="1268760"/>
            <a:ext cx="45341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/>
              <a:t>Key considerations</a:t>
            </a:r>
          </a:p>
          <a:p>
            <a:endParaRPr lang="en-GB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Forage </a:t>
            </a:r>
            <a:r>
              <a:rPr lang="en-GB" sz="2800" b="1" dirty="0" smtClean="0"/>
              <a:t>resource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/>
              <a:t>Nesting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/>
              <a:t>Shelter </a:t>
            </a:r>
            <a:r>
              <a:rPr lang="en-GB" sz="2800" b="1" dirty="0"/>
              <a:t>and </a:t>
            </a:r>
            <a:r>
              <a:rPr lang="en-GB" sz="2800" b="1" dirty="0" smtClean="0"/>
              <a:t>Over-wintering habitat</a:t>
            </a:r>
            <a:endParaRPr lang="en-GB" sz="2800" b="1" dirty="0"/>
          </a:p>
          <a:p>
            <a:endParaRPr lang="en-GB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 smtClean="0"/>
              <a:t>Variety of habitats</a:t>
            </a:r>
            <a:endParaRPr lang="en-GB" sz="2800" b="1" dirty="0"/>
          </a:p>
        </p:txBody>
      </p:sp>
      <p:pic>
        <p:nvPicPr>
          <p:cNvPr id="10242" name="Picture 2" descr="C:\Users\clare.dinham\Desktop\Road Verges\Road Verge Stuff for Din\Road Verge Flowers\GreaterKnapweedHarburyRoadside2009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472" y="1121270"/>
            <a:ext cx="4752528" cy="57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724" y="5517232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Urban - </a:t>
            </a:r>
            <a:r>
              <a:rPr lang="en-GB" sz="2800" b="1" dirty="0"/>
              <a:t>managing peoples </a:t>
            </a:r>
            <a:r>
              <a:rPr lang="en-GB" sz="2800" b="1" dirty="0" smtClean="0"/>
              <a:t>perceptions…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6356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5057</TotalTime>
  <Words>380</Words>
  <Application>Microsoft Office PowerPoint</Application>
  <PresentationFormat>On-screen Show (4:3)</PresentationFormat>
  <Paragraphs>112</Paragraphs>
  <Slides>30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Iskoola Pota</vt:lpstr>
      <vt:lpstr>Custom Design</vt:lpstr>
      <vt:lpstr>Office Theme</vt:lpstr>
      <vt:lpstr>1_Custom Design</vt:lpstr>
      <vt:lpstr>2_Custom Design</vt:lpstr>
      <vt:lpstr>1_Office Theme</vt:lpstr>
      <vt:lpstr>2_Office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Dale Harrison</dc:creator>
  <cp:lastModifiedBy>Evans, Alison</cp:lastModifiedBy>
  <cp:revision>313</cp:revision>
  <dcterms:created xsi:type="dcterms:W3CDTF">2013-02-07T16:09:05Z</dcterms:created>
  <dcterms:modified xsi:type="dcterms:W3CDTF">2016-11-30T12:00:50Z</dcterms:modified>
</cp:coreProperties>
</file>